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0"/>
  </p:notesMasterIdLst>
  <p:sldIdLst>
    <p:sldId id="298" r:id="rId2"/>
    <p:sldId id="263" r:id="rId3"/>
    <p:sldId id="265" r:id="rId4"/>
    <p:sldId id="287" r:id="rId5"/>
    <p:sldId id="294" r:id="rId6"/>
    <p:sldId id="288" r:id="rId7"/>
    <p:sldId id="296" r:id="rId8"/>
    <p:sldId id="267" r:id="rId9"/>
    <p:sldId id="279" r:id="rId10"/>
    <p:sldId id="292" r:id="rId11"/>
    <p:sldId id="280" r:id="rId12"/>
    <p:sldId id="291" r:id="rId13"/>
    <p:sldId id="290" r:id="rId14"/>
    <p:sldId id="293" r:id="rId15"/>
    <p:sldId id="284" r:id="rId16"/>
    <p:sldId id="271" r:id="rId17"/>
    <p:sldId id="299" r:id="rId18"/>
    <p:sldId id="29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Roboto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9175"/>
    <a:srgbClr val="FF4600"/>
    <a:srgbClr val="28367C"/>
    <a:srgbClr val="368BC2"/>
    <a:srgbClr val="56A6D1"/>
    <a:srgbClr val="608ECC"/>
    <a:srgbClr val="3E74BC"/>
    <a:srgbClr val="719AD1"/>
    <a:srgbClr val="9DB9DF"/>
    <a:srgbClr val="50A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02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688436-7D63-455E-801E-C9C313C0F26E}" type="doc">
      <dgm:prSet loTypeId="urn:microsoft.com/office/officeart/2005/8/layout/vList6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71E0D51F-6193-46F9-BA98-2517BD9958C8}">
      <dgm:prSet phldrT="[Text]" custT="1"/>
      <dgm:spPr/>
      <dgm:t>
        <a:bodyPr/>
        <a:lstStyle/>
        <a:p>
          <a:r>
            <a:rPr lang="en-AU" sz="2400" dirty="0">
              <a:latin typeface="Roboto" panose="020B0604020202020204" charset="0"/>
              <a:ea typeface="Roboto" panose="020B0604020202020204" charset="0"/>
            </a:rPr>
            <a:t>Inventory Management</a:t>
          </a:r>
        </a:p>
      </dgm:t>
    </dgm:pt>
    <dgm:pt modelId="{6A7D17AF-9534-460D-9CDF-77FDE63B81B1}" type="parTrans" cxnId="{BBF54F7C-12A4-4045-B22F-6B58998FEA4F}">
      <dgm:prSet/>
      <dgm:spPr/>
      <dgm:t>
        <a:bodyPr/>
        <a:lstStyle/>
        <a:p>
          <a:endParaRPr lang="en-AU"/>
        </a:p>
      </dgm:t>
    </dgm:pt>
    <dgm:pt modelId="{FDCB0AB1-E0AA-47CB-992A-C9B6C5DDDDDF}" type="sibTrans" cxnId="{BBF54F7C-12A4-4045-B22F-6B58998FEA4F}">
      <dgm:prSet/>
      <dgm:spPr/>
      <dgm:t>
        <a:bodyPr/>
        <a:lstStyle/>
        <a:p>
          <a:endParaRPr lang="en-AU"/>
        </a:p>
      </dgm:t>
    </dgm:pt>
    <dgm:pt modelId="{7DE58451-726A-4D04-9B9B-2B095DE4E961}">
      <dgm:prSet phldrT="[Text]" custT="1"/>
      <dgm:spPr/>
      <dgm:t>
        <a:bodyPr/>
        <a:lstStyle/>
        <a:p>
          <a:r>
            <a:rPr lang="en-AU" sz="1800" dirty="0">
              <a:latin typeface="Roboto" panose="020B0604020202020204" charset="0"/>
              <a:ea typeface="Roboto" panose="020B0604020202020204" charset="0"/>
            </a:rPr>
            <a:t>Ideal levels of product = Happy Customers</a:t>
          </a:r>
        </a:p>
      </dgm:t>
    </dgm:pt>
    <dgm:pt modelId="{90BFB905-BD92-41D8-BC0C-B02993867FE2}" type="parTrans" cxnId="{64FA8171-DA41-46AF-B962-06B04B98508A}">
      <dgm:prSet/>
      <dgm:spPr/>
      <dgm:t>
        <a:bodyPr/>
        <a:lstStyle/>
        <a:p>
          <a:endParaRPr lang="en-AU"/>
        </a:p>
      </dgm:t>
    </dgm:pt>
    <dgm:pt modelId="{02E49529-3AD7-43E6-BE4D-7D1F3FCD5561}" type="sibTrans" cxnId="{64FA8171-DA41-46AF-B962-06B04B98508A}">
      <dgm:prSet/>
      <dgm:spPr/>
      <dgm:t>
        <a:bodyPr/>
        <a:lstStyle/>
        <a:p>
          <a:endParaRPr lang="en-AU"/>
        </a:p>
      </dgm:t>
    </dgm:pt>
    <dgm:pt modelId="{5079672C-999A-4941-8A68-690698D22B3C}">
      <dgm:prSet phldrT="[Text]" custT="1"/>
      <dgm:spPr/>
      <dgm:t>
        <a:bodyPr/>
        <a:lstStyle/>
        <a:p>
          <a:r>
            <a:rPr lang="en-AU" sz="1800" dirty="0">
              <a:latin typeface="Roboto" panose="020B0604020202020204" charset="0"/>
              <a:ea typeface="Roboto" panose="020B0604020202020204" charset="0"/>
            </a:rPr>
            <a:t>Less stock on hand = lower holding costs</a:t>
          </a:r>
        </a:p>
      </dgm:t>
    </dgm:pt>
    <dgm:pt modelId="{B781E7AD-3E72-4F8C-928B-6243ED499E48}" type="parTrans" cxnId="{E84AA050-70AE-4A39-89AD-156730B3FF08}">
      <dgm:prSet/>
      <dgm:spPr/>
      <dgm:t>
        <a:bodyPr/>
        <a:lstStyle/>
        <a:p>
          <a:endParaRPr lang="en-AU"/>
        </a:p>
      </dgm:t>
    </dgm:pt>
    <dgm:pt modelId="{24D40485-5D5D-4908-8950-6CED0061C9B5}" type="sibTrans" cxnId="{E84AA050-70AE-4A39-89AD-156730B3FF08}">
      <dgm:prSet/>
      <dgm:spPr/>
      <dgm:t>
        <a:bodyPr/>
        <a:lstStyle/>
        <a:p>
          <a:endParaRPr lang="en-AU"/>
        </a:p>
      </dgm:t>
    </dgm:pt>
    <dgm:pt modelId="{5B924DF4-4C31-4B5F-AFC8-C65486BFB9C5}">
      <dgm:prSet phldrT="[Text]" custT="1"/>
      <dgm:spPr/>
      <dgm:t>
        <a:bodyPr/>
        <a:lstStyle/>
        <a:p>
          <a:r>
            <a:rPr lang="en-AU" sz="2400" kern="1200">
              <a:latin typeface="Roboto" panose="020B0604020202020204" charset="0"/>
              <a:ea typeface="Roboto" panose="020B0604020202020204" charset="0"/>
              <a:cs typeface="+mn-cs"/>
            </a:rPr>
            <a:t>Labour productivity</a:t>
          </a:r>
          <a:endParaRPr lang="en-AU" sz="2400" kern="1200" dirty="0">
            <a:latin typeface="Roboto" panose="020B0604020202020204" charset="0"/>
            <a:ea typeface="Roboto" panose="020B0604020202020204" charset="0"/>
            <a:cs typeface="+mn-cs"/>
          </a:endParaRPr>
        </a:p>
      </dgm:t>
    </dgm:pt>
    <dgm:pt modelId="{370ED514-6F87-4CD0-B835-39823EDA053D}" type="parTrans" cxnId="{E4E50015-95D3-4333-B204-5D48B2DE8A06}">
      <dgm:prSet/>
      <dgm:spPr/>
      <dgm:t>
        <a:bodyPr/>
        <a:lstStyle/>
        <a:p>
          <a:endParaRPr lang="en-AU"/>
        </a:p>
      </dgm:t>
    </dgm:pt>
    <dgm:pt modelId="{7106DC25-BE2F-4489-BF95-703A27D4A90A}" type="sibTrans" cxnId="{E4E50015-95D3-4333-B204-5D48B2DE8A06}">
      <dgm:prSet/>
      <dgm:spPr/>
      <dgm:t>
        <a:bodyPr/>
        <a:lstStyle/>
        <a:p>
          <a:endParaRPr lang="en-AU"/>
        </a:p>
      </dgm:t>
    </dgm:pt>
    <dgm:pt modelId="{E0964FAC-7990-4647-B429-6EEE4A6A6DCE}">
      <dgm:prSet phldrT="[Text]" custT="1"/>
      <dgm:spPr/>
      <dgm:t>
        <a:bodyPr/>
        <a:lstStyle/>
        <a:p>
          <a:pPr algn="ctr"/>
          <a:r>
            <a:rPr lang="en-AU" sz="1800" dirty="0">
              <a:latin typeface="Roboto" panose="020B0604020202020204" charset="0"/>
              <a:ea typeface="Roboto" panose="020B0604020202020204" charset="0"/>
            </a:rPr>
            <a:t>Optimal level of staff = improve Cost of labour.</a:t>
          </a:r>
        </a:p>
      </dgm:t>
    </dgm:pt>
    <dgm:pt modelId="{01DF3DCD-CCCB-4ADF-90DF-14A9C788995B}" type="parTrans" cxnId="{A066226B-9905-4A9D-AB99-F1EAB8E8D4C2}">
      <dgm:prSet/>
      <dgm:spPr/>
      <dgm:t>
        <a:bodyPr/>
        <a:lstStyle/>
        <a:p>
          <a:endParaRPr lang="en-AU"/>
        </a:p>
      </dgm:t>
    </dgm:pt>
    <dgm:pt modelId="{EF687239-3CB1-4B83-BFCB-0EF81815033A}" type="sibTrans" cxnId="{A066226B-9905-4A9D-AB99-F1EAB8E8D4C2}">
      <dgm:prSet/>
      <dgm:spPr/>
      <dgm:t>
        <a:bodyPr/>
        <a:lstStyle/>
        <a:p>
          <a:endParaRPr lang="en-AU"/>
        </a:p>
      </dgm:t>
    </dgm:pt>
    <dgm:pt modelId="{316BA57A-94C6-4CE2-B7D9-AB56F44C53CC}">
      <dgm:prSet custT="1"/>
      <dgm:spPr/>
      <dgm:t>
        <a:bodyPr/>
        <a:lstStyle/>
        <a:p>
          <a:r>
            <a:rPr lang="en-AU" sz="2400" kern="1200" dirty="0">
              <a:latin typeface="Roboto" panose="020B0604020202020204" charset="0"/>
              <a:ea typeface="Roboto" panose="020B0604020202020204" charset="0"/>
              <a:cs typeface="+mn-cs"/>
            </a:rPr>
            <a:t>Marketing</a:t>
          </a:r>
        </a:p>
      </dgm:t>
    </dgm:pt>
    <dgm:pt modelId="{4018A4EC-CB7B-40E6-8E66-B3D523FB9204}" type="parTrans" cxnId="{B83602EE-9438-40B8-A319-41C402B3AB5E}">
      <dgm:prSet/>
      <dgm:spPr/>
      <dgm:t>
        <a:bodyPr/>
        <a:lstStyle/>
        <a:p>
          <a:endParaRPr lang="en-AU"/>
        </a:p>
      </dgm:t>
    </dgm:pt>
    <dgm:pt modelId="{22950CF2-96A9-4790-95AC-A509BCA3A0EF}" type="sibTrans" cxnId="{B83602EE-9438-40B8-A319-41C402B3AB5E}">
      <dgm:prSet/>
      <dgm:spPr/>
      <dgm:t>
        <a:bodyPr/>
        <a:lstStyle/>
        <a:p>
          <a:endParaRPr lang="en-AU"/>
        </a:p>
      </dgm:t>
    </dgm:pt>
    <dgm:pt modelId="{E0F301A0-32B6-4774-B8B5-16231A5FBE8A}">
      <dgm:prSet custT="1"/>
      <dgm:spPr/>
      <dgm:t>
        <a:bodyPr/>
        <a:lstStyle/>
        <a:p>
          <a:r>
            <a:rPr lang="en-AU" sz="1800" dirty="0">
              <a:latin typeface="Roboto" panose="020B0604020202020204" charset="0"/>
              <a:ea typeface="Roboto" panose="020B0604020202020204" charset="0"/>
            </a:rPr>
            <a:t>Plan marketing campaigns = increase revenue</a:t>
          </a:r>
        </a:p>
      </dgm:t>
    </dgm:pt>
    <dgm:pt modelId="{33E05B0B-A799-44F9-9409-BE96A08E1383}" type="parTrans" cxnId="{55DEA4C2-56A5-4C2C-9E7D-3B239144A80F}">
      <dgm:prSet/>
      <dgm:spPr/>
      <dgm:t>
        <a:bodyPr/>
        <a:lstStyle/>
        <a:p>
          <a:endParaRPr lang="en-AU"/>
        </a:p>
      </dgm:t>
    </dgm:pt>
    <dgm:pt modelId="{8DA8737A-1F3E-4D30-8873-8C70A0FA86ED}" type="sibTrans" cxnId="{55DEA4C2-56A5-4C2C-9E7D-3B239144A80F}">
      <dgm:prSet/>
      <dgm:spPr/>
      <dgm:t>
        <a:bodyPr/>
        <a:lstStyle/>
        <a:p>
          <a:endParaRPr lang="en-AU"/>
        </a:p>
      </dgm:t>
    </dgm:pt>
    <dgm:pt modelId="{0E89ECC6-09F4-43B9-9FE6-4C3A781AEEA7}" type="pres">
      <dgm:prSet presAssocID="{D7688436-7D63-455E-801E-C9C313C0F26E}" presName="Name0" presStyleCnt="0">
        <dgm:presLayoutVars>
          <dgm:dir/>
          <dgm:animLvl val="lvl"/>
          <dgm:resizeHandles/>
        </dgm:presLayoutVars>
      </dgm:prSet>
      <dgm:spPr/>
    </dgm:pt>
    <dgm:pt modelId="{8D31A4F1-A00B-4A87-AB02-827095A0F0C1}" type="pres">
      <dgm:prSet presAssocID="{71E0D51F-6193-46F9-BA98-2517BD9958C8}" presName="linNode" presStyleCnt="0"/>
      <dgm:spPr/>
    </dgm:pt>
    <dgm:pt modelId="{15526BA1-31C0-495F-9853-4C8B30590983}" type="pres">
      <dgm:prSet presAssocID="{71E0D51F-6193-46F9-BA98-2517BD9958C8}" presName="parentShp" presStyleLbl="node1" presStyleIdx="0" presStyleCnt="3" custLinFactNeighborX="-1324" custLinFactNeighborY="-2482">
        <dgm:presLayoutVars>
          <dgm:bulletEnabled val="1"/>
        </dgm:presLayoutVars>
      </dgm:prSet>
      <dgm:spPr/>
    </dgm:pt>
    <dgm:pt modelId="{523198A9-F432-4916-A8DF-6435B69F8408}" type="pres">
      <dgm:prSet presAssocID="{71E0D51F-6193-46F9-BA98-2517BD9958C8}" presName="childShp" presStyleLbl="bgAccFollowNode1" presStyleIdx="0" presStyleCnt="3" custScaleY="121627" custLinFactNeighborY="-1919">
        <dgm:presLayoutVars>
          <dgm:bulletEnabled val="1"/>
        </dgm:presLayoutVars>
      </dgm:prSet>
      <dgm:spPr/>
    </dgm:pt>
    <dgm:pt modelId="{CEBC3F1A-6662-4447-B651-0748BB41B799}" type="pres">
      <dgm:prSet presAssocID="{FDCB0AB1-E0AA-47CB-992A-C9B6C5DDDDDF}" presName="spacing" presStyleCnt="0"/>
      <dgm:spPr/>
    </dgm:pt>
    <dgm:pt modelId="{B0666B88-EEF4-47FA-B75F-2696A0407F39}" type="pres">
      <dgm:prSet presAssocID="{5B924DF4-4C31-4B5F-AFC8-C65486BFB9C5}" presName="linNode" presStyleCnt="0"/>
      <dgm:spPr/>
    </dgm:pt>
    <dgm:pt modelId="{13051673-FDD4-496E-BC9C-D311F5175540}" type="pres">
      <dgm:prSet presAssocID="{5B924DF4-4C31-4B5F-AFC8-C65486BFB9C5}" presName="parentShp" presStyleLbl="node1" presStyleIdx="1" presStyleCnt="3" custLinFactNeighborY="-2564">
        <dgm:presLayoutVars>
          <dgm:bulletEnabled val="1"/>
        </dgm:presLayoutVars>
      </dgm:prSet>
      <dgm:spPr/>
    </dgm:pt>
    <dgm:pt modelId="{A264ADF7-DEF3-433D-8696-613764D20C7E}" type="pres">
      <dgm:prSet presAssocID="{5B924DF4-4C31-4B5F-AFC8-C65486BFB9C5}" presName="childShp" presStyleLbl="bgAccFollowNode1" presStyleIdx="1" presStyleCnt="3" custScaleY="53117" custLinFactNeighborX="424" custLinFactNeighborY="-1653">
        <dgm:presLayoutVars>
          <dgm:bulletEnabled val="1"/>
        </dgm:presLayoutVars>
      </dgm:prSet>
      <dgm:spPr/>
    </dgm:pt>
    <dgm:pt modelId="{0963367B-8BCD-403F-89B8-A77245B106F2}" type="pres">
      <dgm:prSet presAssocID="{7106DC25-BE2F-4489-BF95-703A27D4A90A}" presName="spacing" presStyleCnt="0"/>
      <dgm:spPr/>
    </dgm:pt>
    <dgm:pt modelId="{5E0094A3-712A-48DA-B19B-E376390324D8}" type="pres">
      <dgm:prSet presAssocID="{316BA57A-94C6-4CE2-B7D9-AB56F44C53CC}" presName="linNode" presStyleCnt="0"/>
      <dgm:spPr/>
    </dgm:pt>
    <dgm:pt modelId="{7ABD358D-B8C0-46FE-BD3A-14BC41852537}" type="pres">
      <dgm:prSet presAssocID="{316BA57A-94C6-4CE2-B7D9-AB56F44C53CC}" presName="parentShp" presStyleLbl="node1" presStyleIdx="2" presStyleCnt="3">
        <dgm:presLayoutVars>
          <dgm:bulletEnabled val="1"/>
        </dgm:presLayoutVars>
      </dgm:prSet>
      <dgm:spPr/>
    </dgm:pt>
    <dgm:pt modelId="{84534338-BDA2-4784-9838-D07B0B7B54B0}" type="pres">
      <dgm:prSet presAssocID="{316BA57A-94C6-4CE2-B7D9-AB56F44C53CC}" presName="childShp" presStyleLbl="bgAccFollowNode1" presStyleIdx="2" presStyleCnt="3" custScaleY="64551" custLinFactNeighborY="-1607">
        <dgm:presLayoutVars>
          <dgm:bulletEnabled val="1"/>
        </dgm:presLayoutVars>
      </dgm:prSet>
      <dgm:spPr/>
    </dgm:pt>
  </dgm:ptLst>
  <dgm:cxnLst>
    <dgm:cxn modelId="{E4E50015-95D3-4333-B204-5D48B2DE8A06}" srcId="{D7688436-7D63-455E-801E-C9C313C0F26E}" destId="{5B924DF4-4C31-4B5F-AFC8-C65486BFB9C5}" srcOrd="1" destOrd="0" parTransId="{370ED514-6F87-4CD0-B835-39823EDA053D}" sibTransId="{7106DC25-BE2F-4489-BF95-703A27D4A90A}"/>
    <dgm:cxn modelId="{D8C1EB28-9AEF-42FB-8CA5-2DFF159F238F}" type="presOf" srcId="{E0F301A0-32B6-4774-B8B5-16231A5FBE8A}" destId="{84534338-BDA2-4784-9838-D07B0B7B54B0}" srcOrd="0" destOrd="0" presId="urn:microsoft.com/office/officeart/2005/8/layout/vList6"/>
    <dgm:cxn modelId="{50938349-E426-4DAA-B9D9-315E63F776CC}" type="presOf" srcId="{D7688436-7D63-455E-801E-C9C313C0F26E}" destId="{0E89ECC6-09F4-43B9-9FE6-4C3A781AEEA7}" srcOrd="0" destOrd="0" presId="urn:microsoft.com/office/officeart/2005/8/layout/vList6"/>
    <dgm:cxn modelId="{A066226B-9905-4A9D-AB99-F1EAB8E8D4C2}" srcId="{5B924DF4-4C31-4B5F-AFC8-C65486BFB9C5}" destId="{E0964FAC-7990-4647-B429-6EEE4A6A6DCE}" srcOrd="0" destOrd="0" parTransId="{01DF3DCD-CCCB-4ADF-90DF-14A9C788995B}" sibTransId="{EF687239-3CB1-4B83-BFCB-0EF81815033A}"/>
    <dgm:cxn modelId="{E84AA050-70AE-4A39-89AD-156730B3FF08}" srcId="{71E0D51F-6193-46F9-BA98-2517BD9958C8}" destId="{5079672C-999A-4941-8A68-690698D22B3C}" srcOrd="1" destOrd="0" parTransId="{B781E7AD-3E72-4F8C-928B-6243ED499E48}" sibTransId="{24D40485-5D5D-4908-8950-6CED0061C9B5}"/>
    <dgm:cxn modelId="{64FA8171-DA41-46AF-B962-06B04B98508A}" srcId="{71E0D51F-6193-46F9-BA98-2517BD9958C8}" destId="{7DE58451-726A-4D04-9B9B-2B095DE4E961}" srcOrd="0" destOrd="0" parTransId="{90BFB905-BD92-41D8-BC0C-B02993867FE2}" sibTransId="{02E49529-3AD7-43E6-BE4D-7D1F3FCD5561}"/>
    <dgm:cxn modelId="{BBF54F7C-12A4-4045-B22F-6B58998FEA4F}" srcId="{D7688436-7D63-455E-801E-C9C313C0F26E}" destId="{71E0D51F-6193-46F9-BA98-2517BD9958C8}" srcOrd="0" destOrd="0" parTransId="{6A7D17AF-9534-460D-9CDF-77FDE63B81B1}" sibTransId="{FDCB0AB1-E0AA-47CB-992A-C9B6C5DDDDDF}"/>
    <dgm:cxn modelId="{22391A7D-BF10-4E68-A030-4B61AD8CBB9A}" type="presOf" srcId="{5079672C-999A-4941-8A68-690698D22B3C}" destId="{523198A9-F432-4916-A8DF-6435B69F8408}" srcOrd="0" destOrd="1" presId="urn:microsoft.com/office/officeart/2005/8/layout/vList6"/>
    <dgm:cxn modelId="{1772C483-3C61-48FF-BE53-C3CE469C8A98}" type="presOf" srcId="{E0964FAC-7990-4647-B429-6EEE4A6A6DCE}" destId="{A264ADF7-DEF3-433D-8696-613764D20C7E}" srcOrd="0" destOrd="0" presId="urn:microsoft.com/office/officeart/2005/8/layout/vList6"/>
    <dgm:cxn modelId="{1FF14C96-031A-4B6A-9025-6A13CD400A9F}" type="presOf" srcId="{316BA57A-94C6-4CE2-B7D9-AB56F44C53CC}" destId="{7ABD358D-B8C0-46FE-BD3A-14BC41852537}" srcOrd="0" destOrd="0" presId="urn:microsoft.com/office/officeart/2005/8/layout/vList6"/>
    <dgm:cxn modelId="{47A237A4-392B-4340-BC39-89B3B374C6E9}" type="presOf" srcId="{5B924DF4-4C31-4B5F-AFC8-C65486BFB9C5}" destId="{13051673-FDD4-496E-BC9C-D311F5175540}" srcOrd="0" destOrd="0" presId="urn:microsoft.com/office/officeart/2005/8/layout/vList6"/>
    <dgm:cxn modelId="{7A5280AD-AFDB-42F0-AF3A-C7E0D37BCA9D}" type="presOf" srcId="{71E0D51F-6193-46F9-BA98-2517BD9958C8}" destId="{15526BA1-31C0-495F-9853-4C8B30590983}" srcOrd="0" destOrd="0" presId="urn:microsoft.com/office/officeart/2005/8/layout/vList6"/>
    <dgm:cxn modelId="{55DEA4C2-56A5-4C2C-9E7D-3B239144A80F}" srcId="{316BA57A-94C6-4CE2-B7D9-AB56F44C53CC}" destId="{E0F301A0-32B6-4774-B8B5-16231A5FBE8A}" srcOrd="0" destOrd="0" parTransId="{33E05B0B-A799-44F9-9409-BE96A08E1383}" sibTransId="{8DA8737A-1F3E-4D30-8873-8C70A0FA86ED}"/>
    <dgm:cxn modelId="{E1CA17D4-2B0F-45C6-B71C-55B73F4902B7}" type="presOf" srcId="{7DE58451-726A-4D04-9B9B-2B095DE4E961}" destId="{523198A9-F432-4916-A8DF-6435B69F8408}" srcOrd="0" destOrd="0" presId="urn:microsoft.com/office/officeart/2005/8/layout/vList6"/>
    <dgm:cxn modelId="{B83602EE-9438-40B8-A319-41C402B3AB5E}" srcId="{D7688436-7D63-455E-801E-C9C313C0F26E}" destId="{316BA57A-94C6-4CE2-B7D9-AB56F44C53CC}" srcOrd="2" destOrd="0" parTransId="{4018A4EC-CB7B-40E6-8E66-B3D523FB9204}" sibTransId="{22950CF2-96A9-4790-95AC-A509BCA3A0EF}"/>
    <dgm:cxn modelId="{6B462BE8-9E8D-49C4-AAB3-DB64ABF86130}" type="presParOf" srcId="{0E89ECC6-09F4-43B9-9FE6-4C3A781AEEA7}" destId="{8D31A4F1-A00B-4A87-AB02-827095A0F0C1}" srcOrd="0" destOrd="0" presId="urn:microsoft.com/office/officeart/2005/8/layout/vList6"/>
    <dgm:cxn modelId="{6B26F47C-009F-4BFD-B430-EADF313277A4}" type="presParOf" srcId="{8D31A4F1-A00B-4A87-AB02-827095A0F0C1}" destId="{15526BA1-31C0-495F-9853-4C8B30590983}" srcOrd="0" destOrd="0" presId="urn:microsoft.com/office/officeart/2005/8/layout/vList6"/>
    <dgm:cxn modelId="{A3A84EBB-4903-4599-AF8C-1DCF05537969}" type="presParOf" srcId="{8D31A4F1-A00B-4A87-AB02-827095A0F0C1}" destId="{523198A9-F432-4916-A8DF-6435B69F8408}" srcOrd="1" destOrd="0" presId="urn:microsoft.com/office/officeart/2005/8/layout/vList6"/>
    <dgm:cxn modelId="{C9255A05-C008-4648-A72B-C2EC3BB0276B}" type="presParOf" srcId="{0E89ECC6-09F4-43B9-9FE6-4C3A781AEEA7}" destId="{CEBC3F1A-6662-4447-B651-0748BB41B799}" srcOrd="1" destOrd="0" presId="urn:microsoft.com/office/officeart/2005/8/layout/vList6"/>
    <dgm:cxn modelId="{2757B49E-EC5C-4812-9475-13FBF0B61953}" type="presParOf" srcId="{0E89ECC6-09F4-43B9-9FE6-4C3A781AEEA7}" destId="{B0666B88-EEF4-47FA-B75F-2696A0407F39}" srcOrd="2" destOrd="0" presId="urn:microsoft.com/office/officeart/2005/8/layout/vList6"/>
    <dgm:cxn modelId="{BFC8500E-BAF8-4D43-8B5B-63E28E7B20A2}" type="presParOf" srcId="{B0666B88-EEF4-47FA-B75F-2696A0407F39}" destId="{13051673-FDD4-496E-BC9C-D311F5175540}" srcOrd="0" destOrd="0" presId="urn:microsoft.com/office/officeart/2005/8/layout/vList6"/>
    <dgm:cxn modelId="{411EEEED-94C7-4D33-962C-3FAAA4787A52}" type="presParOf" srcId="{B0666B88-EEF4-47FA-B75F-2696A0407F39}" destId="{A264ADF7-DEF3-433D-8696-613764D20C7E}" srcOrd="1" destOrd="0" presId="urn:microsoft.com/office/officeart/2005/8/layout/vList6"/>
    <dgm:cxn modelId="{26AA2AC2-678E-4601-B5D8-9312C8E8E07E}" type="presParOf" srcId="{0E89ECC6-09F4-43B9-9FE6-4C3A781AEEA7}" destId="{0963367B-8BCD-403F-89B8-A77245B106F2}" srcOrd="3" destOrd="0" presId="urn:microsoft.com/office/officeart/2005/8/layout/vList6"/>
    <dgm:cxn modelId="{B71EB7C5-7D20-4087-923D-D2BF54D9AEAB}" type="presParOf" srcId="{0E89ECC6-09F4-43B9-9FE6-4C3A781AEEA7}" destId="{5E0094A3-712A-48DA-B19B-E376390324D8}" srcOrd="4" destOrd="0" presId="urn:microsoft.com/office/officeart/2005/8/layout/vList6"/>
    <dgm:cxn modelId="{E6697B07-8EF7-4790-B71F-1F29E2B63F5E}" type="presParOf" srcId="{5E0094A3-712A-48DA-B19B-E376390324D8}" destId="{7ABD358D-B8C0-46FE-BD3A-14BC41852537}" srcOrd="0" destOrd="0" presId="urn:microsoft.com/office/officeart/2005/8/layout/vList6"/>
    <dgm:cxn modelId="{73B0A1DD-11DB-4115-B947-4DAA55A7CC5B}" type="presParOf" srcId="{5E0094A3-712A-48DA-B19B-E376390324D8}" destId="{84534338-BDA2-4784-9838-D07B0B7B54B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01BEF7-3F64-4ACD-9496-D55ACE0D26E8}" type="doc">
      <dgm:prSet loTypeId="urn:microsoft.com/office/officeart/2005/8/layout/chevron2" loCatId="list" qsTypeId="urn:microsoft.com/office/officeart/2005/8/quickstyle/simple2" qsCatId="simple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2E2115B2-D6E0-456B-9D6F-D90145BF005E}">
      <dgm:prSet custT="1"/>
      <dgm:spPr/>
      <dgm:t>
        <a:bodyPr/>
        <a:lstStyle/>
        <a:p>
          <a:endParaRPr lang="en-AU" sz="800" b="1" dirty="0">
            <a:latin typeface="Roboto" panose="020B0604020202020204" charset="0"/>
            <a:ea typeface="Roboto" panose="020B0604020202020204" charset="0"/>
          </a:endParaRPr>
        </a:p>
        <a:p>
          <a:r>
            <a:rPr lang="en-AU" sz="1800" b="1" dirty="0">
              <a:latin typeface="Roboto" panose="020B0604020202020204" charset="0"/>
              <a:ea typeface="Roboto" panose="020B0604020202020204" charset="0"/>
            </a:rPr>
            <a:t>Stakeholders</a:t>
          </a:r>
        </a:p>
      </dgm:t>
    </dgm:pt>
    <dgm:pt modelId="{96832BC8-4A13-4C1B-B802-6E2C87971085}" type="parTrans" cxnId="{3BE2CB3B-0131-4627-B73B-FB8AF4A3E108}">
      <dgm:prSet/>
      <dgm:spPr/>
      <dgm:t>
        <a:bodyPr/>
        <a:lstStyle/>
        <a:p>
          <a:endParaRPr lang="en-AU"/>
        </a:p>
      </dgm:t>
    </dgm:pt>
    <dgm:pt modelId="{7712FCAC-D855-41AE-A6F0-F5A7D5B3F1F2}" type="sibTrans" cxnId="{3BE2CB3B-0131-4627-B73B-FB8AF4A3E108}">
      <dgm:prSet/>
      <dgm:spPr/>
      <dgm:t>
        <a:bodyPr/>
        <a:lstStyle/>
        <a:p>
          <a:endParaRPr lang="en-AU"/>
        </a:p>
      </dgm:t>
    </dgm:pt>
    <dgm:pt modelId="{BFB8F174-C11F-448B-A78A-6597350E68A0}">
      <dgm:prSet custT="1"/>
      <dgm:spPr/>
      <dgm:t>
        <a:bodyPr/>
        <a:lstStyle/>
        <a:p>
          <a:r>
            <a:rPr lang="en-GB" sz="1800" kern="1200" dirty="0">
              <a:latin typeface="Roboto" panose="020B0604020202020204" charset="0"/>
              <a:ea typeface="Roboto" panose="020B0604020202020204" charset="0"/>
              <a:cs typeface="+mn-cs"/>
            </a:rPr>
            <a:t>Replenishment, marketing, and Customer Service team, Clients</a:t>
          </a:r>
          <a:endParaRPr lang="en-AU" sz="1800" kern="1200" dirty="0">
            <a:latin typeface="Roboto" panose="020B0604020202020204" charset="0"/>
            <a:ea typeface="Roboto" panose="020B0604020202020204" charset="0"/>
            <a:cs typeface="+mn-cs"/>
          </a:endParaRPr>
        </a:p>
      </dgm:t>
    </dgm:pt>
    <dgm:pt modelId="{7FDBEB06-0721-45B9-93C1-B6A606D3DB88}" type="parTrans" cxnId="{E31A7146-13E6-4ED3-82F9-4A4AAC8133FA}">
      <dgm:prSet/>
      <dgm:spPr/>
      <dgm:t>
        <a:bodyPr/>
        <a:lstStyle/>
        <a:p>
          <a:endParaRPr lang="en-AU"/>
        </a:p>
      </dgm:t>
    </dgm:pt>
    <dgm:pt modelId="{88970523-6D74-4401-800F-5D7BEB1E3E23}" type="sibTrans" cxnId="{E31A7146-13E6-4ED3-82F9-4A4AAC8133FA}">
      <dgm:prSet/>
      <dgm:spPr/>
      <dgm:t>
        <a:bodyPr/>
        <a:lstStyle/>
        <a:p>
          <a:endParaRPr lang="en-AU"/>
        </a:p>
      </dgm:t>
    </dgm:pt>
    <dgm:pt modelId="{621A324C-F3D7-41BD-9110-71BED06ACD5A}" type="pres">
      <dgm:prSet presAssocID="{0201BEF7-3F64-4ACD-9496-D55ACE0D26E8}" presName="linearFlow" presStyleCnt="0">
        <dgm:presLayoutVars>
          <dgm:dir/>
          <dgm:animLvl val="lvl"/>
          <dgm:resizeHandles val="exact"/>
        </dgm:presLayoutVars>
      </dgm:prSet>
      <dgm:spPr/>
    </dgm:pt>
    <dgm:pt modelId="{44A5FDB5-3480-44A7-AA8F-52A8BC0F1D44}" type="pres">
      <dgm:prSet presAssocID="{2E2115B2-D6E0-456B-9D6F-D90145BF005E}" presName="composite" presStyleCnt="0"/>
      <dgm:spPr/>
    </dgm:pt>
    <dgm:pt modelId="{76E27DFF-B0DA-4314-939C-DB318FF1E1B3}" type="pres">
      <dgm:prSet presAssocID="{2E2115B2-D6E0-456B-9D6F-D90145BF005E}" presName="parentText" presStyleLbl="alignNode1" presStyleIdx="0" presStyleCnt="1" custScaleX="273877">
        <dgm:presLayoutVars>
          <dgm:chMax val="1"/>
          <dgm:bulletEnabled val="1"/>
        </dgm:presLayoutVars>
      </dgm:prSet>
      <dgm:spPr/>
    </dgm:pt>
    <dgm:pt modelId="{6B5EB829-4857-46D7-A147-BBFDB366334B}" type="pres">
      <dgm:prSet presAssocID="{2E2115B2-D6E0-456B-9D6F-D90145BF005E}" presName="descendantText" presStyleLbl="alignAcc1" presStyleIdx="0" presStyleCnt="1" custScaleX="83978" custLinFactNeighborX="548" custLinFactNeighborY="12861">
        <dgm:presLayoutVars>
          <dgm:bulletEnabled val="1"/>
        </dgm:presLayoutVars>
      </dgm:prSet>
      <dgm:spPr/>
    </dgm:pt>
  </dgm:ptLst>
  <dgm:cxnLst>
    <dgm:cxn modelId="{3BE2CB3B-0131-4627-B73B-FB8AF4A3E108}" srcId="{0201BEF7-3F64-4ACD-9496-D55ACE0D26E8}" destId="{2E2115B2-D6E0-456B-9D6F-D90145BF005E}" srcOrd="0" destOrd="0" parTransId="{96832BC8-4A13-4C1B-B802-6E2C87971085}" sibTransId="{7712FCAC-D855-41AE-A6F0-F5A7D5B3F1F2}"/>
    <dgm:cxn modelId="{E31A7146-13E6-4ED3-82F9-4A4AAC8133FA}" srcId="{2E2115B2-D6E0-456B-9D6F-D90145BF005E}" destId="{BFB8F174-C11F-448B-A78A-6597350E68A0}" srcOrd="0" destOrd="0" parTransId="{7FDBEB06-0721-45B9-93C1-B6A606D3DB88}" sibTransId="{88970523-6D74-4401-800F-5D7BEB1E3E23}"/>
    <dgm:cxn modelId="{23EB69A1-09B0-402F-8E8A-57FB4F43E104}" type="presOf" srcId="{2E2115B2-D6E0-456B-9D6F-D90145BF005E}" destId="{76E27DFF-B0DA-4314-939C-DB318FF1E1B3}" srcOrd="0" destOrd="0" presId="urn:microsoft.com/office/officeart/2005/8/layout/chevron2"/>
    <dgm:cxn modelId="{E631D7C3-E7AE-4F46-8EE8-DF3296470746}" type="presOf" srcId="{BFB8F174-C11F-448B-A78A-6597350E68A0}" destId="{6B5EB829-4857-46D7-A147-BBFDB366334B}" srcOrd="0" destOrd="0" presId="urn:microsoft.com/office/officeart/2005/8/layout/chevron2"/>
    <dgm:cxn modelId="{854D98D2-563C-4D19-BCF0-EDB698824177}" type="presOf" srcId="{0201BEF7-3F64-4ACD-9496-D55ACE0D26E8}" destId="{621A324C-F3D7-41BD-9110-71BED06ACD5A}" srcOrd="0" destOrd="0" presId="urn:microsoft.com/office/officeart/2005/8/layout/chevron2"/>
    <dgm:cxn modelId="{BFDD18BB-9EF4-4DDA-AC4B-5DEC6AA7295C}" type="presParOf" srcId="{621A324C-F3D7-41BD-9110-71BED06ACD5A}" destId="{44A5FDB5-3480-44A7-AA8F-52A8BC0F1D44}" srcOrd="0" destOrd="0" presId="urn:microsoft.com/office/officeart/2005/8/layout/chevron2"/>
    <dgm:cxn modelId="{CEB74204-84A6-400E-B107-D6BADBEF5FC5}" type="presParOf" srcId="{44A5FDB5-3480-44A7-AA8F-52A8BC0F1D44}" destId="{76E27DFF-B0DA-4314-939C-DB318FF1E1B3}" srcOrd="0" destOrd="0" presId="urn:microsoft.com/office/officeart/2005/8/layout/chevron2"/>
    <dgm:cxn modelId="{857BA04C-5D1D-4093-9D65-355F60F70E25}" type="presParOf" srcId="{44A5FDB5-3480-44A7-AA8F-52A8BC0F1D44}" destId="{6B5EB829-4857-46D7-A147-BBFDB366334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53ED2B-5F51-4990-A849-74B130ADBA5C}" type="doc">
      <dgm:prSet loTypeId="urn:microsoft.com/office/officeart/2005/8/layout/default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EDE0AA11-E148-4896-9460-6FAB4995F01C}">
      <dgm:prSet phldrT="[Text]" custT="1"/>
      <dgm:spPr/>
      <dgm:t>
        <a:bodyPr/>
        <a:lstStyle/>
        <a:p>
          <a:pPr algn="ctr"/>
          <a:r>
            <a:rPr lang="en-AU" sz="3200" b="1" kern="1200" dirty="0">
              <a:latin typeface="+mn-lt"/>
            </a:rPr>
            <a:t>ARIMA</a:t>
          </a:r>
        </a:p>
      </dgm:t>
    </dgm:pt>
    <dgm:pt modelId="{C90514D3-324D-4A64-93FC-CCF287B444D2}" type="parTrans" cxnId="{D0F3B9C7-CB9B-4956-9E24-BBE8AA44B39C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8B9085AD-C6D2-4E16-BDD2-B483591BAAB5}" type="sibTrans" cxnId="{D0F3B9C7-CB9B-4956-9E24-BBE8AA44B39C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A34EC7F6-AEA4-474E-A24C-C0044A4B8993}">
      <dgm:prSet phldrT="[Text]" custT="1"/>
      <dgm:spPr/>
      <dgm:t>
        <a:bodyPr/>
        <a:lstStyle/>
        <a:p>
          <a:pPr algn="ctr"/>
          <a:r>
            <a:rPr lang="en-AU" sz="3200" b="1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SARIMA</a:t>
          </a:r>
        </a:p>
      </dgm:t>
    </dgm:pt>
    <dgm:pt modelId="{5D60A2C9-2601-4CBA-B5E9-4C218ACC11FC}" type="parTrans" cxnId="{9E702647-853F-48C5-8BFA-D8E37802F014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D0413E1D-16CF-4214-AFF9-B819A65D44ED}" type="sibTrans" cxnId="{9E702647-853F-48C5-8BFA-D8E37802F014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7C749CF7-9EB2-43EF-9758-3F1B078256F2}">
      <dgm:prSet phldrT="[Text]" custT="1"/>
      <dgm:spPr>
        <a:solidFill>
          <a:srgbClr val="56A6D1"/>
        </a:solidFill>
      </dgm:spPr>
      <dgm:t>
        <a:bodyPr/>
        <a:lstStyle/>
        <a:p>
          <a:pPr algn="ctr"/>
          <a:r>
            <a:rPr lang="en-AU" sz="3200" b="1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SARIMAX</a:t>
          </a:r>
        </a:p>
      </dgm:t>
    </dgm:pt>
    <dgm:pt modelId="{BD419882-EE1F-4AC1-88F0-17C492ABE8AF}" type="parTrans" cxnId="{46294E1C-80B5-45D3-B02F-E2AF6F1D4CC6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F225A0C3-D1C2-498D-A67A-18DB2FA7C780}" type="sibTrans" cxnId="{46294E1C-80B5-45D3-B02F-E2AF6F1D4CC6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BBE88993-E4CF-4A98-B224-8B5A10DE8C3E}">
      <dgm:prSet custT="1"/>
      <dgm:spPr>
        <a:solidFill>
          <a:srgbClr val="368BC2"/>
        </a:solidFill>
      </dgm:spPr>
      <dgm:t>
        <a:bodyPr/>
        <a:lstStyle/>
        <a:p>
          <a:pPr algn="ctr"/>
          <a:r>
            <a:rPr lang="en-AU" sz="3200" b="1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Prophet</a:t>
          </a:r>
        </a:p>
      </dgm:t>
    </dgm:pt>
    <dgm:pt modelId="{E2927DAE-A365-41A8-83E4-318E399FDBA8}" type="sibTrans" cxnId="{8031727E-DF15-4E27-B4C3-B88DD867272D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20CDEC27-F2B0-4DC1-A5FD-0DD14813CACF}" type="parTrans" cxnId="{8031727E-DF15-4E27-B4C3-B88DD867272D}">
      <dgm:prSet/>
      <dgm:spPr/>
      <dgm:t>
        <a:bodyPr/>
        <a:lstStyle/>
        <a:p>
          <a:pPr algn="ctr"/>
          <a:endParaRPr lang="en-AU" sz="3200">
            <a:latin typeface="+mn-lt"/>
          </a:endParaRPr>
        </a:p>
      </dgm:t>
    </dgm:pt>
    <dgm:pt modelId="{CF016845-4BDD-48A6-99DD-C7FC1429E3AD}" type="pres">
      <dgm:prSet presAssocID="{6653ED2B-5F51-4990-A849-74B130ADBA5C}" presName="diagram" presStyleCnt="0">
        <dgm:presLayoutVars>
          <dgm:dir/>
          <dgm:resizeHandles val="exact"/>
        </dgm:presLayoutVars>
      </dgm:prSet>
      <dgm:spPr/>
    </dgm:pt>
    <dgm:pt modelId="{BC12A153-7CA6-4AAA-B6AD-13D3A2DF4B5E}" type="pres">
      <dgm:prSet presAssocID="{EDE0AA11-E148-4896-9460-6FAB4995F01C}" presName="node" presStyleLbl="node1" presStyleIdx="0" presStyleCnt="4">
        <dgm:presLayoutVars>
          <dgm:bulletEnabled val="1"/>
        </dgm:presLayoutVars>
      </dgm:prSet>
      <dgm:spPr/>
    </dgm:pt>
    <dgm:pt modelId="{3D5D0620-E392-478B-B346-99FBEAE9FC4C}" type="pres">
      <dgm:prSet presAssocID="{8B9085AD-C6D2-4E16-BDD2-B483591BAAB5}" presName="sibTrans" presStyleCnt="0"/>
      <dgm:spPr/>
    </dgm:pt>
    <dgm:pt modelId="{196B018D-2351-4341-941B-6BE7D6B55EC1}" type="pres">
      <dgm:prSet presAssocID="{A34EC7F6-AEA4-474E-A24C-C0044A4B8993}" presName="node" presStyleLbl="node1" presStyleIdx="1" presStyleCnt="4">
        <dgm:presLayoutVars>
          <dgm:bulletEnabled val="1"/>
        </dgm:presLayoutVars>
      </dgm:prSet>
      <dgm:spPr/>
    </dgm:pt>
    <dgm:pt modelId="{F5EDB14A-5F21-4C3B-8970-FF8E9FC91EC9}" type="pres">
      <dgm:prSet presAssocID="{D0413E1D-16CF-4214-AFF9-B819A65D44ED}" presName="sibTrans" presStyleCnt="0"/>
      <dgm:spPr/>
    </dgm:pt>
    <dgm:pt modelId="{C683AA6E-4933-41B6-B306-7A481004CAD3}" type="pres">
      <dgm:prSet presAssocID="{7C749CF7-9EB2-43EF-9758-3F1B078256F2}" presName="node" presStyleLbl="node1" presStyleIdx="2" presStyleCnt="4">
        <dgm:presLayoutVars>
          <dgm:bulletEnabled val="1"/>
        </dgm:presLayoutVars>
      </dgm:prSet>
      <dgm:spPr/>
    </dgm:pt>
    <dgm:pt modelId="{109FE0A5-6F6C-47BB-ABCA-5974E7B8B742}" type="pres">
      <dgm:prSet presAssocID="{F225A0C3-D1C2-498D-A67A-18DB2FA7C780}" presName="sibTrans" presStyleCnt="0"/>
      <dgm:spPr/>
    </dgm:pt>
    <dgm:pt modelId="{DF3A0335-F13D-49F5-A6E2-74DC462A0E45}" type="pres">
      <dgm:prSet presAssocID="{BBE88993-E4CF-4A98-B224-8B5A10DE8C3E}" presName="node" presStyleLbl="node1" presStyleIdx="3" presStyleCnt="4">
        <dgm:presLayoutVars>
          <dgm:bulletEnabled val="1"/>
        </dgm:presLayoutVars>
      </dgm:prSet>
      <dgm:spPr/>
    </dgm:pt>
  </dgm:ptLst>
  <dgm:cxnLst>
    <dgm:cxn modelId="{E6452519-0A08-4BF1-AEB6-25640DFA3CE0}" type="presOf" srcId="{BBE88993-E4CF-4A98-B224-8B5A10DE8C3E}" destId="{DF3A0335-F13D-49F5-A6E2-74DC462A0E45}" srcOrd="0" destOrd="0" presId="urn:microsoft.com/office/officeart/2005/8/layout/default"/>
    <dgm:cxn modelId="{46294E1C-80B5-45D3-B02F-E2AF6F1D4CC6}" srcId="{6653ED2B-5F51-4990-A849-74B130ADBA5C}" destId="{7C749CF7-9EB2-43EF-9758-3F1B078256F2}" srcOrd="2" destOrd="0" parTransId="{BD419882-EE1F-4AC1-88F0-17C492ABE8AF}" sibTransId="{F225A0C3-D1C2-498D-A67A-18DB2FA7C780}"/>
    <dgm:cxn modelId="{2D59AF3E-D81D-463B-ADC7-7F4659E35481}" type="presOf" srcId="{EDE0AA11-E148-4896-9460-6FAB4995F01C}" destId="{BC12A153-7CA6-4AAA-B6AD-13D3A2DF4B5E}" srcOrd="0" destOrd="0" presId="urn:microsoft.com/office/officeart/2005/8/layout/default"/>
    <dgm:cxn modelId="{9E702647-853F-48C5-8BFA-D8E37802F014}" srcId="{6653ED2B-5F51-4990-A849-74B130ADBA5C}" destId="{A34EC7F6-AEA4-474E-A24C-C0044A4B8993}" srcOrd="1" destOrd="0" parTransId="{5D60A2C9-2601-4CBA-B5E9-4C218ACC11FC}" sibTransId="{D0413E1D-16CF-4214-AFF9-B819A65D44ED}"/>
    <dgm:cxn modelId="{8031727E-DF15-4E27-B4C3-B88DD867272D}" srcId="{6653ED2B-5F51-4990-A849-74B130ADBA5C}" destId="{BBE88993-E4CF-4A98-B224-8B5A10DE8C3E}" srcOrd="3" destOrd="0" parTransId="{20CDEC27-F2B0-4DC1-A5FD-0DD14813CACF}" sibTransId="{E2927DAE-A365-41A8-83E4-318E399FDBA8}"/>
    <dgm:cxn modelId="{C96DF7AC-0DC0-45B9-BEE5-26F46D18A4AC}" type="presOf" srcId="{6653ED2B-5F51-4990-A849-74B130ADBA5C}" destId="{CF016845-4BDD-48A6-99DD-C7FC1429E3AD}" srcOrd="0" destOrd="0" presId="urn:microsoft.com/office/officeart/2005/8/layout/default"/>
    <dgm:cxn modelId="{D03670C1-B118-45EE-B8F6-481425803A85}" type="presOf" srcId="{A34EC7F6-AEA4-474E-A24C-C0044A4B8993}" destId="{196B018D-2351-4341-941B-6BE7D6B55EC1}" srcOrd="0" destOrd="0" presId="urn:microsoft.com/office/officeart/2005/8/layout/default"/>
    <dgm:cxn modelId="{D0F3B9C7-CB9B-4956-9E24-BBE8AA44B39C}" srcId="{6653ED2B-5F51-4990-A849-74B130ADBA5C}" destId="{EDE0AA11-E148-4896-9460-6FAB4995F01C}" srcOrd="0" destOrd="0" parTransId="{C90514D3-324D-4A64-93FC-CCF287B444D2}" sibTransId="{8B9085AD-C6D2-4E16-BDD2-B483591BAAB5}"/>
    <dgm:cxn modelId="{254CFED8-099F-483C-889D-F67A0B336E6C}" type="presOf" srcId="{7C749CF7-9EB2-43EF-9758-3F1B078256F2}" destId="{C683AA6E-4933-41B6-B306-7A481004CAD3}" srcOrd="0" destOrd="0" presId="urn:microsoft.com/office/officeart/2005/8/layout/default"/>
    <dgm:cxn modelId="{2BDCF8E5-5CB7-4EB2-8CBB-C593A248C775}" type="presParOf" srcId="{CF016845-4BDD-48A6-99DD-C7FC1429E3AD}" destId="{BC12A153-7CA6-4AAA-B6AD-13D3A2DF4B5E}" srcOrd="0" destOrd="0" presId="urn:microsoft.com/office/officeart/2005/8/layout/default"/>
    <dgm:cxn modelId="{B7E369DE-7C17-4404-B7C5-734FDFE5B882}" type="presParOf" srcId="{CF016845-4BDD-48A6-99DD-C7FC1429E3AD}" destId="{3D5D0620-E392-478B-B346-99FBEAE9FC4C}" srcOrd="1" destOrd="0" presId="urn:microsoft.com/office/officeart/2005/8/layout/default"/>
    <dgm:cxn modelId="{F14132F9-F580-4811-9E87-4E7899630E20}" type="presParOf" srcId="{CF016845-4BDD-48A6-99DD-C7FC1429E3AD}" destId="{196B018D-2351-4341-941B-6BE7D6B55EC1}" srcOrd="2" destOrd="0" presId="urn:microsoft.com/office/officeart/2005/8/layout/default"/>
    <dgm:cxn modelId="{0387F56C-6E38-4233-B4E8-6B29065AF631}" type="presParOf" srcId="{CF016845-4BDD-48A6-99DD-C7FC1429E3AD}" destId="{F5EDB14A-5F21-4C3B-8970-FF8E9FC91EC9}" srcOrd="3" destOrd="0" presId="urn:microsoft.com/office/officeart/2005/8/layout/default"/>
    <dgm:cxn modelId="{C8550878-C5BF-4199-B21A-CFCCFB651B86}" type="presParOf" srcId="{CF016845-4BDD-48A6-99DD-C7FC1429E3AD}" destId="{C683AA6E-4933-41B6-B306-7A481004CAD3}" srcOrd="4" destOrd="0" presId="urn:microsoft.com/office/officeart/2005/8/layout/default"/>
    <dgm:cxn modelId="{36DAF2A9-EB00-467B-B8DD-F5611D87EA98}" type="presParOf" srcId="{CF016845-4BDD-48A6-99DD-C7FC1429E3AD}" destId="{109FE0A5-6F6C-47BB-ABCA-5974E7B8B742}" srcOrd="5" destOrd="0" presId="urn:microsoft.com/office/officeart/2005/8/layout/default"/>
    <dgm:cxn modelId="{DE478844-D272-4EDE-8CED-E1874A477C33}" type="presParOf" srcId="{CF016845-4BDD-48A6-99DD-C7FC1429E3AD}" destId="{DF3A0335-F13D-49F5-A6E2-74DC462A0E45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53ED2B-5F51-4990-A849-74B130ADBA5C}" type="doc">
      <dgm:prSet loTypeId="urn:microsoft.com/office/officeart/2005/8/layout/hList6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AU"/>
        </a:p>
      </dgm:t>
    </dgm:pt>
    <dgm:pt modelId="{EDE0AA11-E148-4896-9460-6FAB4995F01C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AU" sz="2400" b="1" kern="1200" dirty="0"/>
            <a:t>ARIMA</a:t>
          </a:r>
        </a:p>
        <a:p>
          <a:pPr>
            <a:spcAft>
              <a:spcPts val="600"/>
            </a:spcAft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Auto Regressive Integrated Moving Average model</a:t>
          </a:r>
        </a:p>
        <a:p>
          <a:pPr>
            <a:spcAft>
              <a:spcPts val="600"/>
            </a:spcAft>
          </a:pPr>
          <a:r>
            <a:rPr lang="en-GB" sz="1600" b="0" i="0" kern="1200" dirty="0">
              <a:latin typeface="+mn-lt"/>
            </a:rPr>
            <a:t>Parameters:.</a:t>
          </a:r>
          <a:endParaRPr lang="en-AU" sz="1200" b="0" kern="1200" dirty="0">
            <a:latin typeface="+mn-lt"/>
          </a:endParaRPr>
        </a:p>
      </dgm:t>
    </dgm:pt>
    <dgm:pt modelId="{C90514D3-324D-4A64-93FC-CCF287B444D2}" type="parTrans" cxnId="{D0F3B9C7-CB9B-4956-9E24-BBE8AA44B39C}">
      <dgm:prSet/>
      <dgm:spPr/>
      <dgm:t>
        <a:bodyPr/>
        <a:lstStyle/>
        <a:p>
          <a:endParaRPr lang="en-AU"/>
        </a:p>
      </dgm:t>
    </dgm:pt>
    <dgm:pt modelId="{8B9085AD-C6D2-4E16-BDD2-B483591BAAB5}" type="sibTrans" cxnId="{D0F3B9C7-CB9B-4956-9E24-BBE8AA44B39C}">
      <dgm:prSet/>
      <dgm:spPr/>
      <dgm:t>
        <a:bodyPr/>
        <a:lstStyle/>
        <a:p>
          <a:endParaRPr lang="en-AU"/>
        </a:p>
      </dgm:t>
    </dgm:pt>
    <dgm:pt modelId="{EAFB081D-45E6-4090-8C66-AA1055F9FF1A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d: Differencing to </a:t>
          </a:r>
          <a:r>
            <a:rPr lang="en-AU" sz="1600" b="0" kern="1200" dirty="0">
              <a:latin typeface="+mn-lt"/>
            </a:rPr>
            <a:t>remove trend and seasonality</a:t>
          </a:r>
          <a:endParaRPr lang="en-AU" sz="1600" b="0" i="0" kern="1200" dirty="0">
            <a:solidFill>
              <a:srgbClr val="FFFFFF"/>
            </a:solidFill>
            <a:latin typeface="+mn-lt"/>
            <a:ea typeface="+mn-ea"/>
            <a:cs typeface="+mn-cs"/>
          </a:endParaRPr>
        </a:p>
      </dgm:t>
    </dgm:pt>
    <dgm:pt modelId="{61F04A46-9D6D-40FA-9AEA-B4475614487D}" type="parTrans" cxnId="{BA5CD948-CE51-4CED-A994-7AFD85132D6F}">
      <dgm:prSet/>
      <dgm:spPr/>
      <dgm:t>
        <a:bodyPr/>
        <a:lstStyle/>
        <a:p>
          <a:endParaRPr lang="en-AU"/>
        </a:p>
      </dgm:t>
    </dgm:pt>
    <dgm:pt modelId="{19CC3ED6-94BB-4AE2-82EA-642C618D6407}" type="sibTrans" cxnId="{BA5CD948-CE51-4CED-A994-7AFD85132D6F}">
      <dgm:prSet/>
      <dgm:spPr/>
      <dgm:t>
        <a:bodyPr/>
        <a:lstStyle/>
        <a:p>
          <a:endParaRPr lang="en-AU"/>
        </a:p>
      </dgm:t>
    </dgm:pt>
    <dgm:pt modelId="{ED79F96A-F492-4026-A0FF-1A79BC2CFA1E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q= MA(Moving Average). </a:t>
          </a:r>
        </a:p>
      </dgm:t>
    </dgm:pt>
    <dgm:pt modelId="{7EC97974-F5A0-4FC6-81DC-B759E5479E77}" type="parTrans" cxnId="{905EFC22-951C-4A23-812C-69E8397E0B07}">
      <dgm:prSet/>
      <dgm:spPr/>
      <dgm:t>
        <a:bodyPr/>
        <a:lstStyle/>
        <a:p>
          <a:endParaRPr lang="en-AU"/>
        </a:p>
      </dgm:t>
    </dgm:pt>
    <dgm:pt modelId="{870966E8-823F-4191-98ED-4E97E308C639}" type="sibTrans" cxnId="{905EFC22-951C-4A23-812C-69E8397E0B07}">
      <dgm:prSet/>
      <dgm:spPr/>
      <dgm:t>
        <a:bodyPr/>
        <a:lstStyle/>
        <a:p>
          <a:endParaRPr lang="en-AU"/>
        </a:p>
      </dgm:t>
    </dgm:pt>
    <dgm:pt modelId="{43E8891E-E9BC-4B39-B2BF-952762EA9E7D}">
      <dgm:prSet phldrT="[Text]" custT="1"/>
      <dgm:spPr/>
      <dgm:t>
        <a:bodyPr/>
        <a:lstStyle/>
        <a:p>
          <a:pPr>
            <a:spcAft>
              <a:spcPct val="15000"/>
            </a:spcAft>
          </a:pPr>
          <a:endParaRPr lang="en-AU" sz="1600" b="1" i="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gm:t>
    </dgm:pt>
    <dgm:pt modelId="{C88BF053-B8E4-47C1-B74C-FA3D29D592DA}" type="parTrans" cxnId="{32C0503E-51A7-4829-AE37-46AC7B408DFB}">
      <dgm:prSet/>
      <dgm:spPr/>
      <dgm:t>
        <a:bodyPr/>
        <a:lstStyle/>
        <a:p>
          <a:endParaRPr lang="en-AU"/>
        </a:p>
      </dgm:t>
    </dgm:pt>
    <dgm:pt modelId="{3A2828B3-9E8D-43F3-82A4-25F48A89A319}" type="sibTrans" cxnId="{32C0503E-51A7-4829-AE37-46AC7B408DFB}">
      <dgm:prSet/>
      <dgm:spPr/>
      <dgm:t>
        <a:bodyPr/>
        <a:lstStyle/>
        <a:p>
          <a:endParaRPr lang="en-AU"/>
        </a:p>
      </dgm:t>
    </dgm:pt>
    <dgm:pt modelId="{1F1E4D71-F50C-4350-B76B-0C51601883A0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From autocorrelation 1</a:t>
          </a:r>
          <a:r>
            <a:rPr lang="en-AU" sz="1600" b="0" i="0" kern="1200" baseline="30000" dirty="0">
              <a:solidFill>
                <a:srgbClr val="FFFFFF"/>
              </a:solidFill>
              <a:latin typeface="+mn-lt"/>
              <a:ea typeface="+mn-ea"/>
              <a:cs typeface="+mn-cs"/>
            </a:rPr>
            <a:t>st</a:t>
          </a: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 guess(1,1,0) and then lower AIC (6,1,1)</a:t>
          </a:r>
        </a:p>
      </dgm:t>
    </dgm:pt>
    <dgm:pt modelId="{010EE072-6BEF-43F0-B13E-BAAEA1DD6FAF}" type="parTrans" cxnId="{5B36C470-8F36-4025-93EA-288A3EB660CC}">
      <dgm:prSet/>
      <dgm:spPr/>
      <dgm:t>
        <a:bodyPr/>
        <a:lstStyle/>
        <a:p>
          <a:endParaRPr lang="en-AU"/>
        </a:p>
      </dgm:t>
    </dgm:pt>
    <dgm:pt modelId="{626BDC73-2965-4792-AF41-6D4B1117A485}" type="sibTrans" cxnId="{5B36C470-8F36-4025-93EA-288A3EB660CC}">
      <dgm:prSet/>
      <dgm:spPr/>
      <dgm:t>
        <a:bodyPr/>
        <a:lstStyle/>
        <a:p>
          <a:endParaRPr lang="en-AU"/>
        </a:p>
      </dgm:t>
    </dgm:pt>
    <dgm:pt modelId="{18AB297D-54F6-4329-8916-AB9D654D0A03}">
      <dgm:prSet phldrT="[Text]" custT="1"/>
      <dgm:spPr/>
      <dgm:t>
        <a:bodyPr/>
        <a:lstStyle/>
        <a:p>
          <a:pPr>
            <a:spcAft>
              <a:spcPts val="600"/>
            </a:spcAft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p= AR(Auto Regressive).</a:t>
          </a:r>
          <a:r>
            <a:rPr lang="en-AU" sz="1600" b="0" kern="1200" dirty="0">
              <a:latin typeface="+mn-lt"/>
            </a:rPr>
            <a:t> use lagged values of the target variable as X variables</a:t>
          </a:r>
          <a:endParaRPr lang="en-AU" sz="1600" b="0" i="0" kern="1200" dirty="0">
            <a:solidFill>
              <a:srgbClr val="FFFFFF"/>
            </a:solidFill>
            <a:latin typeface="+mn-lt"/>
            <a:ea typeface="+mn-ea"/>
            <a:cs typeface="+mn-cs"/>
          </a:endParaRPr>
        </a:p>
      </dgm:t>
    </dgm:pt>
    <dgm:pt modelId="{B985846A-43FD-4C97-98B2-61F7EB193CE9}" type="sibTrans" cxnId="{8A64F38B-CB28-4D41-B1B7-B12F5FABE3E2}">
      <dgm:prSet/>
      <dgm:spPr/>
      <dgm:t>
        <a:bodyPr/>
        <a:lstStyle/>
        <a:p>
          <a:endParaRPr lang="en-AU"/>
        </a:p>
      </dgm:t>
    </dgm:pt>
    <dgm:pt modelId="{85670631-5AED-4FCC-90F3-BA9679956B11}" type="parTrans" cxnId="{8A64F38B-CB28-4D41-B1B7-B12F5FABE3E2}">
      <dgm:prSet/>
      <dgm:spPr/>
      <dgm:t>
        <a:bodyPr/>
        <a:lstStyle/>
        <a:p>
          <a:endParaRPr lang="en-AU"/>
        </a:p>
      </dgm:t>
    </dgm:pt>
    <dgm:pt modelId="{00BC1EE6-64CE-4A97-A3D9-878E46DA4DE8}" type="pres">
      <dgm:prSet presAssocID="{6653ED2B-5F51-4990-A849-74B130ADBA5C}" presName="Name0" presStyleCnt="0">
        <dgm:presLayoutVars>
          <dgm:dir/>
          <dgm:resizeHandles val="exact"/>
        </dgm:presLayoutVars>
      </dgm:prSet>
      <dgm:spPr/>
    </dgm:pt>
    <dgm:pt modelId="{1F6C6182-6F1F-4843-B880-A2C67CE3CB69}" type="pres">
      <dgm:prSet presAssocID="{EDE0AA11-E148-4896-9460-6FAB4995F01C}" presName="node" presStyleLbl="node1" presStyleIdx="0" presStyleCnt="1" custScaleX="100000" custLinFactNeighborY="225">
        <dgm:presLayoutVars>
          <dgm:bulletEnabled val="1"/>
        </dgm:presLayoutVars>
      </dgm:prSet>
      <dgm:spPr/>
    </dgm:pt>
  </dgm:ptLst>
  <dgm:cxnLst>
    <dgm:cxn modelId="{905EFC22-951C-4A23-812C-69E8397E0B07}" srcId="{EDE0AA11-E148-4896-9460-6FAB4995F01C}" destId="{ED79F96A-F492-4026-A0FF-1A79BC2CFA1E}" srcOrd="2" destOrd="0" parTransId="{7EC97974-F5A0-4FC6-81DC-B759E5479E77}" sibTransId="{870966E8-823F-4191-98ED-4E97E308C639}"/>
    <dgm:cxn modelId="{3949D62D-8B6F-47C1-85E6-A72FFFBC1A04}" type="presOf" srcId="{43E8891E-E9BC-4B39-B2BF-952762EA9E7D}" destId="{1F6C6182-6F1F-4843-B880-A2C67CE3CB69}" srcOrd="0" destOrd="5" presId="urn:microsoft.com/office/officeart/2005/8/layout/hList6"/>
    <dgm:cxn modelId="{32C0503E-51A7-4829-AE37-46AC7B408DFB}" srcId="{EDE0AA11-E148-4896-9460-6FAB4995F01C}" destId="{43E8891E-E9BC-4B39-B2BF-952762EA9E7D}" srcOrd="4" destOrd="0" parTransId="{C88BF053-B8E4-47C1-B74C-FA3D29D592DA}" sibTransId="{3A2828B3-9E8D-43F3-82A4-25F48A89A319}"/>
    <dgm:cxn modelId="{BA5CD948-CE51-4CED-A994-7AFD85132D6F}" srcId="{EDE0AA11-E148-4896-9460-6FAB4995F01C}" destId="{EAFB081D-45E6-4090-8C66-AA1055F9FF1A}" srcOrd="1" destOrd="0" parTransId="{61F04A46-9D6D-40FA-9AEA-B4475614487D}" sibTransId="{19CC3ED6-94BB-4AE2-82EA-642C618D6407}"/>
    <dgm:cxn modelId="{66398269-BCDA-44B7-AE28-81722CBFBCA0}" type="presOf" srcId="{EAFB081D-45E6-4090-8C66-AA1055F9FF1A}" destId="{1F6C6182-6F1F-4843-B880-A2C67CE3CB69}" srcOrd="0" destOrd="2" presId="urn:microsoft.com/office/officeart/2005/8/layout/hList6"/>
    <dgm:cxn modelId="{5B36C470-8F36-4025-93EA-288A3EB660CC}" srcId="{EDE0AA11-E148-4896-9460-6FAB4995F01C}" destId="{1F1E4D71-F50C-4350-B76B-0C51601883A0}" srcOrd="3" destOrd="0" parTransId="{010EE072-6BEF-43F0-B13E-BAAEA1DD6FAF}" sibTransId="{626BDC73-2965-4792-AF41-6D4B1117A485}"/>
    <dgm:cxn modelId="{8A64F38B-CB28-4D41-B1B7-B12F5FABE3E2}" srcId="{EDE0AA11-E148-4896-9460-6FAB4995F01C}" destId="{18AB297D-54F6-4329-8916-AB9D654D0A03}" srcOrd="0" destOrd="0" parTransId="{85670631-5AED-4FCC-90F3-BA9679956B11}" sibTransId="{B985846A-43FD-4C97-98B2-61F7EB193CE9}"/>
    <dgm:cxn modelId="{D0F3B9C7-CB9B-4956-9E24-BBE8AA44B39C}" srcId="{6653ED2B-5F51-4990-A849-74B130ADBA5C}" destId="{EDE0AA11-E148-4896-9460-6FAB4995F01C}" srcOrd="0" destOrd="0" parTransId="{C90514D3-324D-4A64-93FC-CCF287B444D2}" sibTransId="{8B9085AD-C6D2-4E16-BDD2-B483591BAAB5}"/>
    <dgm:cxn modelId="{5D8FC2C9-4E9C-448E-9909-31902980434D}" type="presOf" srcId="{1F1E4D71-F50C-4350-B76B-0C51601883A0}" destId="{1F6C6182-6F1F-4843-B880-A2C67CE3CB69}" srcOrd="0" destOrd="4" presId="urn:microsoft.com/office/officeart/2005/8/layout/hList6"/>
    <dgm:cxn modelId="{DD52E7CB-2F0D-4691-B77D-16E462482532}" type="presOf" srcId="{6653ED2B-5F51-4990-A849-74B130ADBA5C}" destId="{00BC1EE6-64CE-4A97-A3D9-878E46DA4DE8}" srcOrd="0" destOrd="0" presId="urn:microsoft.com/office/officeart/2005/8/layout/hList6"/>
    <dgm:cxn modelId="{4BF910CE-EC6A-48A6-9041-1930E49953EC}" type="presOf" srcId="{18AB297D-54F6-4329-8916-AB9D654D0A03}" destId="{1F6C6182-6F1F-4843-B880-A2C67CE3CB69}" srcOrd="0" destOrd="1" presId="urn:microsoft.com/office/officeart/2005/8/layout/hList6"/>
    <dgm:cxn modelId="{BE9952DB-0A1A-4CCA-B7B9-77F1F6B9B41C}" type="presOf" srcId="{ED79F96A-F492-4026-A0FF-1A79BC2CFA1E}" destId="{1F6C6182-6F1F-4843-B880-A2C67CE3CB69}" srcOrd="0" destOrd="3" presId="urn:microsoft.com/office/officeart/2005/8/layout/hList6"/>
    <dgm:cxn modelId="{E6C036FA-F00C-4F06-BB52-D67933FDB10D}" type="presOf" srcId="{EDE0AA11-E148-4896-9460-6FAB4995F01C}" destId="{1F6C6182-6F1F-4843-B880-A2C67CE3CB69}" srcOrd="0" destOrd="0" presId="urn:microsoft.com/office/officeart/2005/8/layout/hList6"/>
    <dgm:cxn modelId="{BCBF9D4D-40BC-4E8D-B278-59BB2E2BDBB5}" type="presParOf" srcId="{00BC1EE6-64CE-4A97-A3D9-878E46DA4DE8}" destId="{1F6C6182-6F1F-4843-B880-A2C67CE3CB69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198A9-F432-4916-A8DF-6435B69F8408}">
      <dsp:nvSpPr>
        <dsp:cNvPr id="0" name=""/>
        <dsp:cNvSpPr/>
      </dsp:nvSpPr>
      <dsp:spPr>
        <a:xfrm>
          <a:off x="3472940" y="0"/>
          <a:ext cx="5203053" cy="673035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latin typeface="Roboto" panose="020B0604020202020204" charset="0"/>
              <a:ea typeface="Roboto" panose="020B0604020202020204" charset="0"/>
            </a:rPr>
            <a:t>Ideal levels of product = Happy Customers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latin typeface="Roboto" panose="020B0604020202020204" charset="0"/>
              <a:ea typeface="Roboto" panose="020B0604020202020204" charset="0"/>
            </a:rPr>
            <a:t>Less stock on hand = lower holding costs</a:t>
          </a:r>
        </a:p>
      </dsp:txBody>
      <dsp:txXfrm>
        <a:off x="3472940" y="84129"/>
        <a:ext cx="4950665" cy="504777"/>
      </dsp:txXfrm>
    </dsp:sp>
    <dsp:sp modelId="{15526BA1-31C0-495F-9853-4C8B30590983}">
      <dsp:nvSpPr>
        <dsp:cNvPr id="0" name=""/>
        <dsp:cNvSpPr/>
      </dsp:nvSpPr>
      <dsp:spPr>
        <a:xfrm>
          <a:off x="0" y="46867"/>
          <a:ext cx="3468702" cy="553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Roboto" panose="020B0604020202020204" charset="0"/>
              <a:ea typeface="Roboto" panose="020B0604020202020204" charset="0"/>
            </a:rPr>
            <a:t>Inventory Management</a:t>
          </a:r>
        </a:p>
      </dsp:txBody>
      <dsp:txXfrm>
        <a:off x="27013" y="73880"/>
        <a:ext cx="3414676" cy="499334"/>
      </dsp:txXfrm>
    </dsp:sp>
    <dsp:sp modelId="{A264ADF7-DEF3-433D-8696-613764D20C7E}">
      <dsp:nvSpPr>
        <dsp:cNvPr id="0" name=""/>
        <dsp:cNvSpPr/>
      </dsp:nvSpPr>
      <dsp:spPr>
        <a:xfrm>
          <a:off x="3472092" y="849704"/>
          <a:ext cx="5208139" cy="293928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latin typeface="Roboto" panose="020B0604020202020204" charset="0"/>
              <a:ea typeface="Roboto" panose="020B0604020202020204" charset="0"/>
            </a:rPr>
            <a:t>Optimal level of staff = improve Cost of labour.</a:t>
          </a:r>
        </a:p>
      </dsp:txBody>
      <dsp:txXfrm>
        <a:off x="3472092" y="886445"/>
        <a:ext cx="5097916" cy="220446"/>
      </dsp:txXfrm>
    </dsp:sp>
    <dsp:sp modelId="{13051673-FDD4-496E-BC9C-D311F5175540}">
      <dsp:nvSpPr>
        <dsp:cNvPr id="0" name=""/>
        <dsp:cNvSpPr/>
      </dsp:nvSpPr>
      <dsp:spPr>
        <a:xfrm>
          <a:off x="0" y="714947"/>
          <a:ext cx="3472092" cy="553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>
              <a:latin typeface="Roboto" panose="020B0604020202020204" charset="0"/>
              <a:ea typeface="Roboto" panose="020B0604020202020204" charset="0"/>
              <a:cs typeface="+mn-cs"/>
            </a:rPr>
            <a:t>Labour productivity</a:t>
          </a:r>
          <a:endParaRPr lang="en-AU" sz="2400" kern="1200" dirty="0">
            <a:latin typeface="Roboto" panose="020B0604020202020204" charset="0"/>
            <a:ea typeface="Roboto" panose="020B0604020202020204" charset="0"/>
            <a:cs typeface="+mn-cs"/>
          </a:endParaRPr>
        </a:p>
      </dsp:txBody>
      <dsp:txXfrm>
        <a:off x="27013" y="741960"/>
        <a:ext cx="3418066" cy="499334"/>
      </dsp:txXfrm>
    </dsp:sp>
    <dsp:sp modelId="{84534338-BDA2-4784-9838-D07B0B7B54B0}">
      <dsp:nvSpPr>
        <dsp:cNvPr id="0" name=""/>
        <dsp:cNvSpPr/>
      </dsp:nvSpPr>
      <dsp:spPr>
        <a:xfrm>
          <a:off x="3472092" y="1427020"/>
          <a:ext cx="5208139" cy="357199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800" kern="1200" dirty="0">
              <a:latin typeface="Roboto" panose="020B0604020202020204" charset="0"/>
              <a:ea typeface="Roboto" panose="020B0604020202020204" charset="0"/>
            </a:rPr>
            <a:t>Plan marketing campaigns = increase revenue</a:t>
          </a:r>
        </a:p>
      </dsp:txBody>
      <dsp:txXfrm>
        <a:off x="3472092" y="1471670"/>
        <a:ext cx="5074189" cy="267899"/>
      </dsp:txXfrm>
    </dsp:sp>
    <dsp:sp modelId="{7ABD358D-B8C0-46FE-BD3A-14BC41852537}">
      <dsp:nvSpPr>
        <dsp:cNvPr id="0" name=""/>
        <dsp:cNvSpPr/>
      </dsp:nvSpPr>
      <dsp:spPr>
        <a:xfrm>
          <a:off x="0" y="1337832"/>
          <a:ext cx="3472092" cy="553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>
              <a:latin typeface="Roboto" panose="020B0604020202020204" charset="0"/>
              <a:ea typeface="Roboto" panose="020B0604020202020204" charset="0"/>
              <a:cs typeface="+mn-cs"/>
            </a:rPr>
            <a:t>Marketing</a:t>
          </a:r>
        </a:p>
      </dsp:txBody>
      <dsp:txXfrm>
        <a:off x="27013" y="1364845"/>
        <a:ext cx="3418066" cy="4993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E27DFF-B0DA-4314-939C-DB318FF1E1B3}">
      <dsp:nvSpPr>
        <dsp:cNvPr id="0" name=""/>
        <dsp:cNvSpPr/>
      </dsp:nvSpPr>
      <dsp:spPr>
        <a:xfrm rot="5400000">
          <a:off x="801335" y="-434919"/>
          <a:ext cx="950452" cy="1822150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800" b="1" kern="1200" dirty="0">
            <a:latin typeface="Roboto" panose="020B0604020202020204" charset="0"/>
            <a:ea typeface="Roboto" panose="020B0604020202020204" charset="0"/>
          </a:endParaRP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b="1" kern="1200" dirty="0">
              <a:latin typeface="Roboto" panose="020B0604020202020204" charset="0"/>
              <a:ea typeface="Roboto" panose="020B0604020202020204" charset="0"/>
            </a:rPr>
            <a:t>Stakeholders</a:t>
          </a:r>
        </a:p>
      </dsp:txBody>
      <dsp:txXfrm rot="-5400000">
        <a:off x="365486" y="930"/>
        <a:ext cx="1822150" cy="950452"/>
      </dsp:txXfrm>
    </dsp:sp>
    <dsp:sp modelId="{6B5EB829-4857-46D7-A147-BBFDB366334B}">
      <dsp:nvSpPr>
        <dsp:cNvPr id="0" name=""/>
        <dsp:cNvSpPr/>
      </dsp:nvSpPr>
      <dsp:spPr>
        <a:xfrm rot="5400000">
          <a:off x="4984848" y="-2671295"/>
          <a:ext cx="618119" cy="61215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800" kern="1200" dirty="0">
              <a:latin typeface="Roboto" panose="020B0604020202020204" charset="0"/>
              <a:ea typeface="Roboto" panose="020B0604020202020204" charset="0"/>
              <a:cs typeface="+mn-cs"/>
            </a:rPr>
            <a:t>Replenishment, marketing, and Customer Service team, Clients</a:t>
          </a:r>
          <a:endParaRPr lang="en-AU" sz="1800" kern="1200" dirty="0">
            <a:latin typeface="Roboto" panose="020B0604020202020204" charset="0"/>
            <a:ea typeface="Roboto" panose="020B0604020202020204" charset="0"/>
            <a:cs typeface="+mn-cs"/>
          </a:endParaRPr>
        </a:p>
      </dsp:txBody>
      <dsp:txXfrm rot="-5400000">
        <a:off x="2233127" y="110600"/>
        <a:ext cx="6091388" cy="557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12A153-7CA6-4AAA-B6AD-13D3A2DF4B5E}">
      <dsp:nvSpPr>
        <dsp:cNvPr id="0" name=""/>
        <dsp:cNvSpPr/>
      </dsp:nvSpPr>
      <dsp:spPr>
        <a:xfrm>
          <a:off x="345043" y="504"/>
          <a:ext cx="3070472" cy="1842283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dirty="0">
              <a:latin typeface="+mn-lt"/>
            </a:rPr>
            <a:t>ARIMA</a:t>
          </a:r>
        </a:p>
      </dsp:txBody>
      <dsp:txXfrm>
        <a:off x="345043" y="504"/>
        <a:ext cx="3070472" cy="1842283"/>
      </dsp:txXfrm>
    </dsp:sp>
    <dsp:sp modelId="{196B018D-2351-4341-941B-6BE7D6B55EC1}">
      <dsp:nvSpPr>
        <dsp:cNvPr id="0" name=""/>
        <dsp:cNvSpPr/>
      </dsp:nvSpPr>
      <dsp:spPr>
        <a:xfrm>
          <a:off x="3722563" y="504"/>
          <a:ext cx="3070472" cy="1842283"/>
        </a:xfrm>
        <a:prstGeom prst="rect">
          <a:avLst/>
        </a:prstGeom>
        <a:solidFill>
          <a:schemeClr val="accent1">
            <a:shade val="50000"/>
            <a:hueOff val="167129"/>
            <a:satOff val="4478"/>
            <a:lumOff val="19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SARIMA</a:t>
          </a:r>
        </a:p>
      </dsp:txBody>
      <dsp:txXfrm>
        <a:off x="3722563" y="504"/>
        <a:ext cx="3070472" cy="1842283"/>
      </dsp:txXfrm>
    </dsp:sp>
    <dsp:sp modelId="{C683AA6E-4933-41B6-B306-7A481004CAD3}">
      <dsp:nvSpPr>
        <dsp:cNvPr id="0" name=""/>
        <dsp:cNvSpPr/>
      </dsp:nvSpPr>
      <dsp:spPr>
        <a:xfrm>
          <a:off x="7100083" y="504"/>
          <a:ext cx="3070472" cy="1842283"/>
        </a:xfrm>
        <a:prstGeom prst="rect">
          <a:avLst/>
        </a:prstGeom>
        <a:solidFill>
          <a:srgbClr val="56A6D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SARIMAX</a:t>
          </a:r>
        </a:p>
      </dsp:txBody>
      <dsp:txXfrm>
        <a:off x="7100083" y="504"/>
        <a:ext cx="3070472" cy="1842283"/>
      </dsp:txXfrm>
    </dsp:sp>
    <dsp:sp modelId="{DF3A0335-F13D-49F5-A6E2-74DC462A0E45}">
      <dsp:nvSpPr>
        <dsp:cNvPr id="0" name=""/>
        <dsp:cNvSpPr/>
      </dsp:nvSpPr>
      <dsp:spPr>
        <a:xfrm>
          <a:off x="3722563" y="2149835"/>
          <a:ext cx="3070472" cy="1842283"/>
        </a:xfrm>
        <a:prstGeom prst="rect">
          <a:avLst/>
        </a:prstGeom>
        <a:solidFill>
          <a:srgbClr val="368BC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200" b="1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Prophet</a:t>
          </a:r>
        </a:p>
      </dsp:txBody>
      <dsp:txXfrm>
        <a:off x="3722563" y="2149835"/>
        <a:ext cx="3070472" cy="18422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6C6182-6F1F-4843-B880-A2C67CE3CB69}">
      <dsp:nvSpPr>
        <dsp:cNvPr id="0" name=""/>
        <dsp:cNvSpPr/>
      </dsp:nvSpPr>
      <dsp:spPr>
        <a:xfrm rot="16200000">
          <a:off x="72237" y="-69889"/>
          <a:ext cx="4664079" cy="4803857"/>
        </a:xfrm>
        <a:prstGeom prst="flowChartManualOperati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2400" b="1" kern="1200" dirty="0"/>
            <a:t>ARIMA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Auto Regressive Integrated Moving Average model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ts val="600"/>
            </a:spcAft>
            <a:buNone/>
          </a:pPr>
          <a:r>
            <a:rPr lang="en-GB" sz="1600" b="0" i="0" kern="1200" dirty="0">
              <a:latin typeface="+mn-lt"/>
            </a:rPr>
            <a:t>Parameters:.</a:t>
          </a:r>
          <a:endParaRPr lang="en-AU" sz="1200" b="0" kern="1200" dirty="0">
            <a:latin typeface="+mn-l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p= AR(Auto Regressive).</a:t>
          </a:r>
          <a:r>
            <a:rPr lang="en-AU" sz="1600" b="0" kern="1200" dirty="0">
              <a:latin typeface="+mn-lt"/>
            </a:rPr>
            <a:t> use lagged values of the target variable as X variables</a:t>
          </a:r>
          <a:endParaRPr lang="en-AU" sz="1600" b="0" i="0" kern="1200" dirty="0">
            <a:solidFill>
              <a:srgbClr val="FFFFFF"/>
            </a:solidFill>
            <a:latin typeface="+mn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d: Differencing to </a:t>
          </a:r>
          <a:r>
            <a:rPr lang="en-AU" sz="1600" b="0" kern="1200" dirty="0">
              <a:latin typeface="+mn-lt"/>
            </a:rPr>
            <a:t>remove trend and seasonality</a:t>
          </a:r>
          <a:endParaRPr lang="en-AU" sz="1600" b="0" i="0" kern="1200" dirty="0">
            <a:solidFill>
              <a:srgbClr val="FFFFFF"/>
            </a:solidFill>
            <a:latin typeface="+mn-lt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q= MA(Moving Average).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From autocorrelation 1</a:t>
          </a:r>
          <a:r>
            <a:rPr lang="en-AU" sz="1600" b="0" i="0" kern="1200" baseline="30000" dirty="0">
              <a:solidFill>
                <a:srgbClr val="FFFFFF"/>
              </a:solidFill>
              <a:latin typeface="+mn-lt"/>
              <a:ea typeface="+mn-ea"/>
              <a:cs typeface="+mn-cs"/>
            </a:rPr>
            <a:t>st</a:t>
          </a:r>
          <a:r>
            <a:rPr lang="en-AU" sz="1600" b="0" i="0" kern="1200" dirty="0">
              <a:solidFill>
                <a:srgbClr val="FFFFFF"/>
              </a:solidFill>
              <a:latin typeface="+mn-lt"/>
              <a:ea typeface="+mn-ea"/>
              <a:cs typeface="+mn-cs"/>
            </a:rPr>
            <a:t> guess(1,1,0) and then lower AIC (6,1,1)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AU" sz="1600" b="1" i="0" kern="1200" dirty="0">
            <a:solidFill>
              <a:srgbClr val="FFFFFF"/>
            </a:solidFill>
            <a:latin typeface="Arial"/>
            <a:ea typeface="+mn-ea"/>
            <a:cs typeface="+mn-cs"/>
          </a:endParaRPr>
        </a:p>
      </dsp:txBody>
      <dsp:txXfrm rot="5400000">
        <a:off x="2348" y="932816"/>
        <a:ext cx="4803857" cy="27984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4736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576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222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834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6662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c51246fc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c51246fc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9bc51246fc_0_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70e921306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70e921306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970e921306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f44b461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f44b461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73f44b461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5108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f44b461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f44b4614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73f44b4614_1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1558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000a237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000a237f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000a237ff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000a237f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000a237ff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a000a237ff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4787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42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000a237f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000a237ff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a000a237ff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1776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rgbClr val="1D1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6528"/>
            <a:ext cx="857680" cy="8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 2-column">
  <p:cSld name="Section Title white 2-colum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349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349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6" name="Google Shape;106;p16"/>
          <p:cNvCxnSpPr/>
          <p:nvPr/>
        </p:nvCxnSpPr>
        <p:spPr>
          <a:xfrm>
            <a:off x="2842477" y="276934"/>
            <a:ext cx="0" cy="6296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 2-column">
  <p:cSld name="Section Title black 2-column">
    <p:bg>
      <p:bgPr>
        <a:solidFill>
          <a:schemeClr val="dk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349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349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1" name="Google Shape;111;p17"/>
          <p:cNvCxnSpPr/>
          <p:nvPr/>
        </p:nvCxnSpPr>
        <p:spPr>
          <a:xfrm>
            <a:off x="2842477" y="276934"/>
            <a:ext cx="0" cy="629629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hite 1-column">
  <p:cSld name="Title and Content white 1-colum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835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835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hite 2-column">
  <p:cSld name="Title and Content white 2-colum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835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835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hite 3-column">
  <p:cSld name="Title and Content white 3-colum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835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924361" y="1745524"/>
            <a:ext cx="10709835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/>
          <p:nvPr/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AU"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 txBox="1"/>
          <p:nvPr/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fld id="{00000000-1234-1234-1234-123412341234}" type="slidenum">
              <a:rPr lang="en-AU"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56528"/>
            <a:ext cx="857680" cy="85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ck Title black">
  <p:cSld name="Slide Deck Title black">
    <p:bg>
      <p:bgPr>
        <a:solidFill>
          <a:schemeClr val="dk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924361" y="275499"/>
            <a:ext cx="10709835" cy="168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alibri"/>
              <a:buNone/>
              <a:defRPr sz="7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924361" y="2743200"/>
            <a:ext cx="10709835" cy="38300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5A5A5"/>
              </a:buClr>
              <a:buSzPts val="2400"/>
              <a:buNone/>
              <a:defRPr sz="2400">
                <a:solidFill>
                  <a:srgbClr val="A5A5A5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 sz="2400">
                <a:solidFill>
                  <a:srgbClr val="A5A5A5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 sz="2400">
                <a:solidFill>
                  <a:srgbClr val="A5A5A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 sz="2400">
                <a:solidFill>
                  <a:srgbClr val="A5A5A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A5A5A5"/>
              </a:buClr>
              <a:buSzPts val="2400"/>
              <a:buChar char="•"/>
              <a:defRPr sz="2400">
                <a:solidFill>
                  <a:srgbClr val="A5A5A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white 1-column">
  <p:cSld name="Section Title white 1-column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349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349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2400"/>
              <a:buChar char="•"/>
              <a:defRPr sz="2400">
                <a:solidFill>
                  <a:srgbClr val="3F3F3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5" name="Google Shape;95;p14"/>
          <p:cNvCxnSpPr/>
          <p:nvPr/>
        </p:nvCxnSpPr>
        <p:spPr>
          <a:xfrm>
            <a:off x="2842477" y="276934"/>
            <a:ext cx="0" cy="6296299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black 1-column">
  <p:cSld name="Section Title black 1-column">
    <p:bg>
      <p:bgPr>
        <a:solidFill>
          <a:schemeClr val="dk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42051" y="275499"/>
            <a:ext cx="8440349" cy="1302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3142051" y="1745524"/>
            <a:ext cx="8440349" cy="4827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0" name="Google Shape;100;p15"/>
          <p:cNvCxnSpPr/>
          <p:nvPr/>
        </p:nvCxnSpPr>
        <p:spPr>
          <a:xfrm>
            <a:off x="2842477" y="276934"/>
            <a:ext cx="0" cy="6296299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1" name="Google Shape;10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747" y="275499"/>
            <a:ext cx="2152157" cy="201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>
            <a:spLocks noGrp="1"/>
          </p:cNvSpPr>
          <p:nvPr>
            <p:ph type="sldNum" idx="12"/>
          </p:nvPr>
        </p:nvSpPr>
        <p:spPr>
          <a:xfrm>
            <a:off x="39841" y="6462998"/>
            <a:ext cx="22576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chinelearningplus.com/time-series/arima-model-time-series-forecasting-python/" TargetMode="External"/><Relationship Id="rId2" Type="http://schemas.openxmlformats.org/officeDocument/2006/relationships/hyperlink" Target="https://otexts.com/fpp2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forecast-model-tuning-with-additional-regressors-in-prophet-ffcbf1777dda" TargetMode="External"/><Relationship Id="rId4" Type="http://schemas.openxmlformats.org/officeDocument/2006/relationships/hyperlink" Target="https://machinelearningmastery.com/time-series-forecastin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svg"/><Relationship Id="rId10" Type="http://schemas.openxmlformats.org/officeDocument/2006/relationships/diagramLayout" Target="../diagrams/layout2.xml"/><Relationship Id="rId19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4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BF6A855E-D5B3-4BDD-8856-9299F1C2F6A8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9D9799-B1A0-45A8-AC77-885E333B222F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BA114D5-19F4-40E8-931C-6B0ACD508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BA9E757-08C7-4E88-A66D-E0DCEF02E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05FC35D-F6A1-4091-A80F-5C95643F7653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3413D7-45AB-454F-A501-1F39B6E0A964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4" name="Picture 13" descr="A picture containing text, scene, marketplace, library&#10;&#10;Description automatically generated">
            <a:extLst>
              <a:ext uri="{FF2B5EF4-FFF2-40B4-BE49-F238E27FC236}">
                <a16:creationId xmlns:a16="http://schemas.microsoft.com/office/drawing/2014/main" id="{A3406A25-4949-49C1-B2FF-1E0A1E026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944" y="1828664"/>
            <a:ext cx="4766270" cy="310602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cxnSp>
        <p:nvCxnSpPr>
          <p:cNvPr id="15" name="Google Shape;138;p22">
            <a:extLst>
              <a:ext uri="{FF2B5EF4-FFF2-40B4-BE49-F238E27FC236}">
                <a16:creationId xmlns:a16="http://schemas.microsoft.com/office/drawing/2014/main" id="{15A2FD08-9A13-44E5-837E-0BBC30B92DF0}"/>
              </a:ext>
            </a:extLst>
          </p:cNvPr>
          <p:cNvCxnSpPr/>
          <p:nvPr/>
        </p:nvCxnSpPr>
        <p:spPr>
          <a:xfrm>
            <a:off x="5525192" y="3761792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FF460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" name="Google Shape;139;p22">
            <a:extLst>
              <a:ext uri="{FF2B5EF4-FFF2-40B4-BE49-F238E27FC236}">
                <a16:creationId xmlns:a16="http://schemas.microsoft.com/office/drawing/2014/main" id="{76E07717-FB64-4C8F-AF43-16F8421C5A21}"/>
              </a:ext>
            </a:extLst>
          </p:cNvPr>
          <p:cNvCxnSpPr/>
          <p:nvPr/>
        </p:nvCxnSpPr>
        <p:spPr>
          <a:xfrm>
            <a:off x="5525192" y="1324983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FF460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1855605-6436-4618-B848-487F592A1510}"/>
              </a:ext>
            </a:extLst>
          </p:cNvPr>
          <p:cNvSpPr txBox="1"/>
          <p:nvPr/>
        </p:nvSpPr>
        <p:spPr>
          <a:xfrm>
            <a:off x="5516314" y="1578807"/>
            <a:ext cx="6094520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4755"/>
              </a:buClr>
              <a:buSzPts val="3600"/>
              <a:buFont typeface="Cambria"/>
              <a:buNone/>
              <a:tabLst/>
              <a:defRPr/>
            </a:pPr>
            <a:r>
              <a:rPr kumimoji="0" lang="en-GB" sz="4400" b="0" i="0" u="none" strike="noStrike" kern="0" cap="none" spc="0" normalizeH="0" baseline="0" noProof="0" dirty="0">
                <a:ln>
                  <a:noFill/>
                </a:ln>
                <a:solidFill>
                  <a:srgbClr val="FF4600"/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Sales Demand Prediction in retail using Time Series forecasting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397A28-3FC6-441B-8C1B-1C821696A2C4}"/>
              </a:ext>
            </a:extLst>
          </p:cNvPr>
          <p:cNvSpPr txBox="1"/>
          <p:nvPr/>
        </p:nvSpPr>
        <p:spPr>
          <a:xfrm>
            <a:off x="5631775" y="4030077"/>
            <a:ext cx="6178858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4755"/>
              </a:buClr>
              <a:buSzPts val="3600"/>
              <a:buFont typeface="Cambria"/>
              <a:buNone/>
              <a:tabLst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Monica Nino Joya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D4755"/>
              </a:buClr>
              <a:buSzPts val="3600"/>
              <a:buFont typeface="Cambria"/>
              <a:buNone/>
              <a:tabLst/>
              <a:defRPr/>
            </a:pP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11</a:t>
            </a:r>
            <a:r>
              <a:rPr kumimoji="0" lang="en-GB" sz="3200" b="0" i="0" u="none" strike="noStrike" kern="0" cap="none" spc="0" normalizeH="0" baseline="3000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th</a:t>
            </a:r>
            <a:r>
              <a:rPr kumimoji="0" lang="en-GB" sz="32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mbria"/>
                <a:ea typeface="Cambria"/>
                <a:cs typeface="Cambria"/>
                <a:sym typeface="Cambria"/>
              </a:rPr>
              <a:t> March 2021</a:t>
            </a:r>
          </a:p>
        </p:txBody>
      </p:sp>
      <p:pic>
        <p:nvPicPr>
          <p:cNvPr id="12" name="Graphic 11" descr="Statistics with solid fill">
            <a:extLst>
              <a:ext uri="{FF2B5EF4-FFF2-40B4-BE49-F238E27FC236}">
                <a16:creationId xmlns:a16="http://schemas.microsoft.com/office/drawing/2014/main" id="{07155D4E-BE2D-49D3-86A9-8600B921E3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01919" y="1467190"/>
            <a:ext cx="769400" cy="76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5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1145979" y="391412"/>
            <a:ext cx="9900042" cy="116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Used for Time Series Forecasting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10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E70FE54-6A9E-4279-A350-999E26F7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46831"/>
              </p:ext>
            </p:extLst>
          </p:nvPr>
        </p:nvGraphicFramePr>
        <p:xfrm>
          <a:off x="717748" y="1893270"/>
          <a:ext cx="10515599" cy="3992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9E77683B-00AE-4A75-9A8A-2A17CB457782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6E4E08-64CB-4493-B71C-097081BCDC34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763CA217-75C5-40DA-B7A3-08C5A7177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BE987E4-1D1A-4007-AFB7-8D63AAD61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78469C-6EBC-4ED5-894C-B79A8FF2B127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7ED9F7-6F5B-421F-85F7-DFF7D51AE8E7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666251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969701" y="299021"/>
            <a:ext cx="10515600" cy="77561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Used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253257" y="626176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11</a:t>
            </a:fld>
            <a:endParaRPr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E70FE54-6A9E-4279-A350-999E26F7D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4047656"/>
              </p:ext>
            </p:extLst>
          </p:nvPr>
        </p:nvGraphicFramePr>
        <p:xfrm>
          <a:off x="737226" y="1169161"/>
          <a:ext cx="4808553" cy="4664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8F699A9A-9CA1-4F14-A4D5-0C9077EB536A}"/>
              </a:ext>
            </a:extLst>
          </p:cNvPr>
          <p:cNvPicPr/>
          <p:nvPr/>
        </p:nvPicPr>
        <p:blipFill rotWithShape="1">
          <a:blip r:embed="rId8"/>
          <a:srcRect t="3245" b="24903"/>
          <a:stretch/>
        </p:blipFill>
        <p:spPr>
          <a:xfrm>
            <a:off x="6074882" y="1665015"/>
            <a:ext cx="4072742" cy="13736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C8209-10C8-4DE4-B4B0-9390851AF1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911" y="3333024"/>
            <a:ext cx="6206632" cy="221314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1F55504-30FD-4B70-9900-7A8670E22F55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043C950-E5CF-44FB-A4DB-66C3DDDE1C89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9B2C8A7D-B0B4-48E6-9C84-62281FD8A6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C69C072F-C217-4C02-A85C-1ABD17546D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36AEB96-C616-4D47-ABC2-5EF5873CA2B9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C0EEF67-C967-4180-989B-C9AC8267C115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BA0DCE-4867-4800-BF55-AE5AF7CBABF1}"/>
              </a:ext>
            </a:extLst>
          </p:cNvPr>
          <p:cNvSpPr/>
          <p:nvPr/>
        </p:nvSpPr>
        <p:spPr>
          <a:xfrm>
            <a:off x="2904196" y="5084281"/>
            <a:ext cx="1937423" cy="604558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AIC: For model selection. Estimator of prediction error</a:t>
            </a:r>
            <a:endParaRPr lang="en-AU" sz="13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3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969701" y="299021"/>
            <a:ext cx="10515600" cy="77561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Used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253257" y="626176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12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07B1561-4EC1-407E-B8F8-F66A560F7684}"/>
              </a:ext>
            </a:extLst>
          </p:cNvPr>
          <p:cNvGrpSpPr/>
          <p:nvPr/>
        </p:nvGrpSpPr>
        <p:grpSpPr>
          <a:xfrm>
            <a:off x="969700" y="1419971"/>
            <a:ext cx="5084187" cy="4954196"/>
            <a:chOff x="-1406919" y="546862"/>
            <a:chExt cx="5084187" cy="4018055"/>
          </a:xfrm>
        </p:grpSpPr>
        <p:sp>
          <p:nvSpPr>
            <p:cNvPr id="22" name="Flowchart: Manual Operation 21">
              <a:extLst>
                <a:ext uri="{FF2B5EF4-FFF2-40B4-BE49-F238E27FC236}">
                  <a16:creationId xmlns:a16="http://schemas.microsoft.com/office/drawing/2014/main" id="{AE3403FC-80EA-4B5E-B896-654B02D8C228}"/>
                </a:ext>
              </a:extLst>
            </p:cNvPr>
            <p:cNvSpPr/>
            <p:nvPr/>
          </p:nvSpPr>
          <p:spPr>
            <a:xfrm rot="16200000">
              <a:off x="-873853" y="13797"/>
              <a:ext cx="4018055" cy="5084186"/>
            </a:xfrm>
            <a:prstGeom prst="flowChartManualOperation">
              <a:avLst/>
            </a:prstGeom>
            <a:solidFill>
              <a:srgbClr val="3E74B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334258"/>
                <a:satOff val="8955"/>
                <a:lumOff val="39453"/>
                <a:alphaOff val="0"/>
              </a:schemeClr>
            </a:fillRef>
            <a:effectRef idx="0">
              <a:schemeClr val="accent1">
                <a:shade val="50000"/>
                <a:hueOff val="334258"/>
                <a:satOff val="8955"/>
                <a:lumOff val="394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lowchart: Manual Operation 4">
              <a:extLst>
                <a:ext uri="{FF2B5EF4-FFF2-40B4-BE49-F238E27FC236}">
                  <a16:creationId xmlns:a16="http://schemas.microsoft.com/office/drawing/2014/main" id="{027FED08-E267-46E7-807A-581A9F18DB2C}"/>
                </a:ext>
              </a:extLst>
            </p:cNvPr>
            <p:cNvSpPr txBox="1"/>
            <p:nvPr/>
          </p:nvSpPr>
          <p:spPr>
            <a:xfrm>
              <a:off x="-1406919" y="1143609"/>
              <a:ext cx="5084186" cy="24108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0" rIns="15240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r>
                <a:rPr lang="en-AU" sz="2400" b="1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SARIMA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None/>
              </a:pPr>
              <a:endParaRPr lang="en-AU" sz="800" kern="1200" dirty="0">
                <a:solidFill>
                  <a:schemeClr val="bg1"/>
                </a:solidFill>
                <a:latin typeface="Arial"/>
                <a:ea typeface="+mn-ea"/>
                <a:cs typeface="+mn-cs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ARIMA + Seasonal component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pmdarima for hyperparameter optimization (</a:t>
              </a:r>
              <a:r>
                <a:rPr lang="en-GB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order = (4,1,1), seasonal order = (1,0,2,7))</a:t>
              </a:r>
              <a:endParaRPr lang="en-AU" sz="1600" b="1" i="0" kern="1200" dirty="0">
                <a:solidFill>
                  <a:schemeClr val="bg1"/>
                </a:solidFill>
                <a:latin typeface="Arial"/>
                <a:ea typeface="+mn-ea"/>
                <a:cs typeface="+mn-cs"/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Two variation: Yearly &amp; Weekly seasonality</a:t>
              </a: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AU" sz="1500" kern="1200" dirty="0">
                <a:solidFill>
                  <a:schemeClr val="bg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AU" sz="1500" kern="1200" dirty="0">
                <a:solidFill>
                  <a:schemeClr val="bg1"/>
                </a:solidFill>
              </a:endParaRPr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AU" sz="1500" kern="1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4F838B6-8A03-4942-A5FC-36C9B3167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152" y="1994236"/>
            <a:ext cx="5451466" cy="1971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654CF4-212C-4408-8093-C1A571EC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066" y="4019199"/>
            <a:ext cx="5460552" cy="19275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1E5D5-7A58-4103-A33C-09B076ACE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4318" y="3896285"/>
            <a:ext cx="1515122" cy="185493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DDAC075-0ED7-449D-BD7F-59206440C67F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3E27B5D-7B39-4206-8F67-05FA63203A9F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563EA721-CA77-4F44-885C-1CA3A6317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B0DCD08-2044-4197-B899-532CDCEAC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2468B04-F57A-4E6D-B8C9-E578D7BE383A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08B88D4-CFD7-4CAE-A6A7-2EB3F4F44BEC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31143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969701" y="341061"/>
            <a:ext cx="10515600" cy="116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Used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253257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13</a:t>
            </a:fld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386E12-59C5-49B0-9324-2065924F82A2}"/>
              </a:ext>
            </a:extLst>
          </p:cNvPr>
          <p:cNvGrpSpPr/>
          <p:nvPr/>
        </p:nvGrpSpPr>
        <p:grpSpPr>
          <a:xfrm>
            <a:off x="336331" y="1626802"/>
            <a:ext cx="4120055" cy="4766007"/>
            <a:chOff x="5351085" y="105253"/>
            <a:chExt cx="2487699" cy="3992624"/>
          </a:xfrm>
        </p:grpSpPr>
        <p:sp>
          <p:nvSpPr>
            <p:cNvPr id="19" name="Flowchart: Manual Operation 18">
              <a:extLst>
                <a:ext uri="{FF2B5EF4-FFF2-40B4-BE49-F238E27FC236}">
                  <a16:creationId xmlns:a16="http://schemas.microsoft.com/office/drawing/2014/main" id="{52070A17-903B-4EC5-9B9A-00DEC5080665}"/>
                </a:ext>
              </a:extLst>
            </p:cNvPr>
            <p:cNvSpPr/>
            <p:nvPr/>
          </p:nvSpPr>
          <p:spPr>
            <a:xfrm rot="16200000">
              <a:off x="4598623" y="857715"/>
              <a:ext cx="3992624" cy="2487699"/>
            </a:xfrm>
            <a:prstGeom prst="flowChartManualOperation">
              <a:avLst/>
            </a:prstGeom>
            <a:solidFill>
              <a:srgbClr val="608EC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334258"/>
                <a:satOff val="8955"/>
                <a:lumOff val="39453"/>
                <a:alphaOff val="0"/>
              </a:schemeClr>
            </a:fillRef>
            <a:effectRef idx="0">
              <a:schemeClr val="accent1">
                <a:shade val="50000"/>
                <a:hueOff val="334258"/>
                <a:satOff val="8955"/>
                <a:lumOff val="3945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Flowchart: Manual Operation 4">
              <a:extLst>
                <a:ext uri="{FF2B5EF4-FFF2-40B4-BE49-F238E27FC236}">
                  <a16:creationId xmlns:a16="http://schemas.microsoft.com/office/drawing/2014/main" id="{DAE89481-788D-4CEB-BF40-8EACEE13683C}"/>
                </a:ext>
              </a:extLst>
            </p:cNvPr>
            <p:cNvSpPr txBox="1"/>
            <p:nvPr/>
          </p:nvSpPr>
          <p:spPr>
            <a:xfrm>
              <a:off x="5351086" y="1122886"/>
              <a:ext cx="2365754" cy="251024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0" rIns="152400" bIns="0" numCol="1" spcCol="1270" anchor="t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2400" b="1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SARIMAX</a:t>
              </a:r>
            </a:p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600" b="1" kern="1200" dirty="0">
                  <a:solidFill>
                    <a:schemeClr val="bg1"/>
                  </a:solidFill>
                  <a:latin typeface="Arial"/>
                </a:rPr>
                <a:t>SARIMA with Exogenous Variables: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SARIMA + 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Weekly seasonal component + exogenous variables (Yearly(Fourier terms), holidays, event) </a:t>
              </a: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har char="•"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Variation: Walk forward validation </a:t>
              </a:r>
            </a:p>
          </p:txBody>
        </p: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5F1EAB-180D-41FB-A99A-787394613475}"/>
              </a:ext>
            </a:extLst>
          </p:cNvPr>
          <p:cNvSpPr/>
          <p:nvPr/>
        </p:nvSpPr>
        <p:spPr>
          <a:xfrm>
            <a:off x="2774732" y="1408675"/>
            <a:ext cx="3510456" cy="1104153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b="1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xogenous variable: </a:t>
            </a:r>
            <a:r>
              <a:rPr lang="en-GB" b="0" i="0" dirty="0">
                <a:solidFill>
                  <a:schemeClr val="bg1">
                    <a:lumMod val="9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Parallel time series not modelled directly but used as a weighted input to the model (E.g., Additional seasonality, holydays, Events..) </a:t>
            </a:r>
            <a:endParaRPr lang="en-AU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1A47B00-48F9-4EE8-9F28-16C87F17C00C}"/>
              </a:ext>
            </a:extLst>
          </p:cNvPr>
          <p:cNvSpPr/>
          <p:nvPr/>
        </p:nvSpPr>
        <p:spPr>
          <a:xfrm>
            <a:off x="3220503" y="5547667"/>
            <a:ext cx="2262166" cy="84514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3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Fourier series is a way of representing a periodic function as a sum of sine and cosine functions</a:t>
            </a:r>
            <a:endParaRPr lang="en-AU" sz="13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55DC36-57BF-4AEF-8925-F39704BA6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443" y="1108886"/>
            <a:ext cx="4763640" cy="1743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C93F5-3787-4AA3-BD62-BCDFE4994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401" y="2890096"/>
            <a:ext cx="4934178" cy="17647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9ADCC8C-B559-4152-B15E-ED0527703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193" y="4658726"/>
            <a:ext cx="5448140" cy="195369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B3A73C-EC63-43DE-99C4-2DEFB36ED7EA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FA17A89-03F1-4355-A0B7-3D7FA92F03D9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64FC1AB-52DF-4A51-885E-5B68AE88F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5AB92CE1-5F94-448F-9B7F-E13FA5A2EA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06CF3B0-A24E-4D4E-BD59-F7ECEF0299AF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21777B1-6BAE-49C9-9439-A4E8D8B7EE94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384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969701" y="299021"/>
            <a:ext cx="10515600" cy="77561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Used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253257" y="626176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14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222991A-09D4-45CF-B704-3EC218DB7FEB}"/>
              </a:ext>
            </a:extLst>
          </p:cNvPr>
          <p:cNvGrpSpPr/>
          <p:nvPr/>
        </p:nvGrpSpPr>
        <p:grpSpPr>
          <a:xfrm>
            <a:off x="943066" y="1398969"/>
            <a:ext cx="4338024" cy="4591928"/>
            <a:chOff x="8051215" y="-66029"/>
            <a:chExt cx="2552036" cy="3992624"/>
          </a:xfrm>
        </p:grpSpPr>
        <p:sp>
          <p:nvSpPr>
            <p:cNvPr id="17" name="Flowchart: Manual Operation 16">
              <a:extLst>
                <a:ext uri="{FF2B5EF4-FFF2-40B4-BE49-F238E27FC236}">
                  <a16:creationId xmlns:a16="http://schemas.microsoft.com/office/drawing/2014/main" id="{BE64C2F2-C409-4265-9602-43FE2893889F}"/>
                </a:ext>
              </a:extLst>
            </p:cNvPr>
            <p:cNvSpPr/>
            <p:nvPr/>
          </p:nvSpPr>
          <p:spPr>
            <a:xfrm rot="16200000">
              <a:off x="7298753" y="686433"/>
              <a:ext cx="3992624" cy="2487699"/>
            </a:xfrm>
            <a:prstGeom prst="flowChartManualOperation">
              <a:avLst/>
            </a:prstGeom>
            <a:solidFill>
              <a:srgbClr val="368BC2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50000"/>
                <a:hueOff val="167129"/>
                <a:satOff val="4478"/>
                <a:lumOff val="19726"/>
                <a:alphaOff val="0"/>
              </a:schemeClr>
            </a:fillRef>
            <a:effectRef idx="0">
              <a:schemeClr val="accent1">
                <a:shade val="50000"/>
                <a:hueOff val="167129"/>
                <a:satOff val="4478"/>
                <a:lumOff val="1972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Flowchart: Manual Operation 4">
              <a:extLst>
                <a:ext uri="{FF2B5EF4-FFF2-40B4-BE49-F238E27FC236}">
                  <a16:creationId xmlns:a16="http://schemas.microsoft.com/office/drawing/2014/main" id="{E0ACBB03-3118-445A-91B2-8E337C6A7681}"/>
                </a:ext>
              </a:extLst>
            </p:cNvPr>
            <p:cNvSpPr txBox="1"/>
            <p:nvPr/>
          </p:nvSpPr>
          <p:spPr>
            <a:xfrm>
              <a:off x="8115552" y="592535"/>
              <a:ext cx="2487699" cy="2372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0" rIns="152400" bIns="0" numCol="1" spcCol="1270" anchor="ctr" anchorCtr="0">
              <a:noAutofit/>
            </a:bodyPr>
            <a:lstStyle/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2400" b="1" kern="1200" dirty="0">
                  <a:solidFill>
                    <a:srgbClr val="FFFFFF"/>
                  </a:solidFill>
                  <a:latin typeface="Arial"/>
                  <a:ea typeface="+mn-ea"/>
                  <a:cs typeface="+mn-cs"/>
                </a:rPr>
                <a:t>Prophet</a:t>
              </a:r>
            </a:p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1600" b="1" kern="1200" dirty="0">
                  <a:solidFill>
                    <a:schemeClr val="bg1"/>
                  </a:solidFill>
                  <a:latin typeface="Arial"/>
                </a:rPr>
                <a:t>Prophet is released by Facebook.</a:t>
              </a:r>
            </a:p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- Built with multiplicative decomposition</a:t>
              </a:r>
            </a:p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- Fit with Exogenous variables (holidays and special events effects).</a:t>
              </a:r>
            </a:p>
            <a:p>
              <a:pPr marL="0" lvl="0" indent="0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AU" sz="1600" b="1" i="0" kern="1200" dirty="0">
                  <a:solidFill>
                    <a:schemeClr val="bg1"/>
                  </a:solidFill>
                  <a:latin typeface="Arial"/>
                  <a:ea typeface="+mn-ea"/>
                  <a:cs typeface="+mn-cs"/>
                </a:rPr>
                <a:t>- Added seasonality with Fourier order: yearly, weekly, quarterly, biweekly, 3weeks( PACF Plot) 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1912E76-F583-4212-9A06-7185CC2B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309" y="2498535"/>
            <a:ext cx="6391826" cy="230293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0276693-083E-464D-BDD8-B6B7DA1ADAE5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AE3B392-E31B-48E0-989E-3DA45DDC4883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922B6412-33E5-4026-B815-429825B373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8E686C3-665B-4C7B-8F27-EE34BB5FB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2A0BBCE-2B25-4A95-AEE9-E35167A4DB07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61E395-BFC8-466B-A2FF-084E6B9A8488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774544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>
            <a:spLocks noGrp="1"/>
          </p:cNvSpPr>
          <p:nvPr>
            <p:ph type="title"/>
          </p:nvPr>
        </p:nvSpPr>
        <p:spPr>
          <a:xfrm>
            <a:off x="913065" y="231759"/>
            <a:ext cx="10515600" cy="116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Models Evaluation- Metrics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479FCE-EFC5-4DBA-B861-121883779C93}"/>
              </a:ext>
            </a:extLst>
          </p:cNvPr>
          <p:cNvGrpSpPr/>
          <p:nvPr/>
        </p:nvGrpSpPr>
        <p:grpSpPr>
          <a:xfrm>
            <a:off x="359102" y="3429000"/>
            <a:ext cx="11268950" cy="2898176"/>
            <a:chOff x="448295" y="2451589"/>
            <a:chExt cx="10976271" cy="245674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9344A0B-9E6F-49A5-96F8-67B805619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295" y="2517227"/>
              <a:ext cx="5618442" cy="23911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CB5BC8-6183-46EB-8CD1-F7AD90BA7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3504" y="2451589"/>
              <a:ext cx="5091062" cy="2456742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EC1156-5080-4551-9FBF-6C6D48A454CB}"/>
              </a:ext>
            </a:extLst>
          </p:cNvPr>
          <p:cNvGrpSpPr/>
          <p:nvPr/>
        </p:nvGrpSpPr>
        <p:grpSpPr>
          <a:xfrm>
            <a:off x="1047707" y="1472935"/>
            <a:ext cx="10096586" cy="909700"/>
            <a:chOff x="876183" y="1302374"/>
            <a:chExt cx="10025626" cy="9379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07C57A-DAB6-4067-A315-E4EE926451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23" t="4004" b="6130"/>
            <a:stretch/>
          </p:blipFill>
          <p:spPr>
            <a:xfrm>
              <a:off x="8857225" y="1537371"/>
              <a:ext cx="2044584" cy="573252"/>
            </a:xfrm>
            <a:prstGeom prst="rect">
              <a:avLst/>
            </a:prstGeom>
          </p:spPr>
        </p:pic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2E01DA3-0693-49E0-8009-A094059C4903}"/>
                </a:ext>
              </a:extLst>
            </p:cNvPr>
            <p:cNvSpPr/>
            <p:nvPr/>
          </p:nvSpPr>
          <p:spPr>
            <a:xfrm>
              <a:off x="876183" y="1302374"/>
              <a:ext cx="2795752" cy="937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MAPE </a:t>
              </a:r>
              <a:r>
                <a:rPr lang="en-GB" sz="15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(Mean absolute percentage error): Express accuracy as a percentage of the error</a:t>
              </a:r>
              <a:endParaRPr lang="en-AU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97098B2-7B8C-41F8-BCC4-FFF18869C478}"/>
                </a:ext>
              </a:extLst>
            </p:cNvPr>
            <p:cNvSpPr/>
            <p:nvPr/>
          </p:nvSpPr>
          <p:spPr>
            <a:xfrm>
              <a:off x="6070211" y="1302374"/>
              <a:ext cx="2795752" cy="937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500" b="1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RMSE (</a:t>
              </a:r>
              <a:r>
                <a:rPr lang="en-GB" sz="1500" dirty="0">
                  <a:solidFill>
                    <a:schemeClr val="bg1">
                      <a:lumMod val="9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Root Mean Square Error): Standard deviation of the residuals (prediction errors).</a:t>
              </a:r>
              <a:endParaRPr lang="en-AU" sz="15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33BBB6B-9DAA-46ED-B663-DD6109377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12902" y="1466025"/>
              <a:ext cx="1706320" cy="54699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C1568D-6D47-442A-BB85-A8E4BF86E4A4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359F755-6361-445A-B867-F5ECA65C155C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C5AB1E4-1F87-49C6-A12D-3E2C33124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50481BE-28E7-4A8C-8458-0F7C77F570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AD96E6-2D92-4AA6-88EA-A35E7D141CFE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9B919D8-75DD-4C1D-9288-835BB6EE1C72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94A0AB-0899-4683-9680-1302F92F054E}"/>
              </a:ext>
            </a:extLst>
          </p:cNvPr>
          <p:cNvGrpSpPr/>
          <p:nvPr/>
        </p:nvGrpSpPr>
        <p:grpSpPr>
          <a:xfrm>
            <a:off x="1890946" y="2600378"/>
            <a:ext cx="8259331" cy="824921"/>
            <a:chOff x="1349407" y="2600378"/>
            <a:chExt cx="8259331" cy="8249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54C7657-6005-45E7-96DB-5957CD4A66F7}"/>
                </a:ext>
              </a:extLst>
            </p:cNvPr>
            <p:cNvSpPr/>
            <p:nvPr/>
          </p:nvSpPr>
          <p:spPr>
            <a:xfrm>
              <a:off x="1349407" y="2600378"/>
              <a:ext cx="8131946" cy="620677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755453-9DC5-42B2-82FF-A47E24BE9F80}"/>
                </a:ext>
              </a:extLst>
            </p:cNvPr>
            <p:cNvSpPr txBox="1"/>
            <p:nvPr/>
          </p:nvSpPr>
          <p:spPr>
            <a:xfrm>
              <a:off x="1476793" y="2625080"/>
              <a:ext cx="8131945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latin typeface="Roboto" panose="020B0604020202020204" charset="0"/>
                  <a:ea typeface="Roboto" panose="020B0604020202020204" charset="0"/>
                </a:rPr>
                <a:t>Best Model: </a:t>
              </a:r>
            </a:p>
            <a:p>
              <a:r>
                <a:rPr lang="en-AU" sz="1600" dirty="0">
                  <a:latin typeface="Roboto" panose="020B0604020202020204" charset="0"/>
                  <a:ea typeface="Roboto" panose="020B0604020202020204" charset="0"/>
                </a:rPr>
                <a:t>Prophet is showing the best results with MAPE 16.6% and RMSE 3.52</a:t>
              </a:r>
            </a:p>
            <a:p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394405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03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Conclusions and Next Steps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690175" y="1525199"/>
            <a:ext cx="10963500" cy="357058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</a:rPr>
              <a:t>Conclusions</a:t>
            </a:r>
            <a:endParaRPr sz="16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Calibri"/>
              <a:buChar char="●"/>
            </a:pPr>
            <a:r>
              <a:rPr lang="en-AU" sz="1800" dirty="0">
                <a:latin typeface="Roboto" panose="020B0604020202020204" charset="0"/>
                <a:ea typeface="Roboto" panose="020B0604020202020204" charset="0"/>
              </a:rPr>
              <a:t>Best performance model for this case study is Prophet with </a:t>
            </a:r>
            <a:r>
              <a:rPr lang="en-GB" sz="1800" dirty="0">
                <a:latin typeface="Roboto" panose="020B0604020202020204" charset="0"/>
                <a:ea typeface="Roboto" panose="020B0604020202020204" charset="0"/>
              </a:rPr>
              <a:t>MAPE 16.6% and RMSE 3.52.</a:t>
            </a: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800"/>
              <a:buFont typeface="Calibri"/>
              <a:buChar char="●"/>
            </a:pPr>
            <a:r>
              <a:rPr lang="en-GB" sz="18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Exogenous variables incorporated in the model increased performance and forecasting accuracy.</a:t>
            </a:r>
          </a:p>
          <a:p>
            <a:pPr algn="just">
              <a:lnSpc>
                <a:spcPct val="115000"/>
              </a:lnSpc>
              <a:spcBef>
                <a:spcPts val="0"/>
              </a:spcBef>
              <a:buClr>
                <a:srgbClr val="0C0C0C"/>
              </a:buClr>
              <a:buFont typeface="Calibri"/>
              <a:buChar char="●"/>
            </a:pPr>
            <a:r>
              <a:rPr lang="en-AU" sz="1800" dirty="0">
                <a:latin typeface="Roboto" panose="020B0604020202020204" charset="0"/>
                <a:ea typeface="Roboto" panose="020B0604020202020204" charset="0"/>
              </a:rPr>
              <a:t>By implementing a time series model using historical data, we were able to predict future demand which plays a key role in planning and optimization and helps to guide business decisions.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  <a:cs typeface="Arial"/>
              <a:sym typeface="Arial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000" b="1" dirty="0">
                <a:solidFill>
                  <a:srgbClr val="0000FF"/>
                </a:solidFill>
                <a:latin typeface="Roboto" panose="020B0604020202020204" charset="0"/>
                <a:ea typeface="Roboto" panose="020B0604020202020204" charset="0"/>
              </a:rPr>
              <a:t>Next steps</a:t>
            </a:r>
            <a:endParaRPr sz="2000" b="1" dirty="0">
              <a:solidFill>
                <a:srgbClr val="0000FF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600"/>
              <a:buChar char="●"/>
            </a:pPr>
            <a:endParaRPr lang="en-AU" sz="18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lvl="0" algn="just">
              <a:lnSpc>
                <a:spcPct val="115000"/>
              </a:lnSpc>
              <a:spcBef>
                <a:spcPts val="0"/>
              </a:spcBef>
              <a:buClr>
                <a:srgbClr val="0C0C0C"/>
              </a:buClr>
              <a:buFont typeface="Calibri"/>
              <a:buChar char="●"/>
            </a:pPr>
            <a:r>
              <a:rPr lang="en-AU" sz="18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Analyse other external factors that can influence and improve the performance of the model. </a:t>
            </a:r>
          </a:p>
          <a:p>
            <a:pPr lvl="0" algn="just">
              <a:lnSpc>
                <a:spcPct val="115000"/>
              </a:lnSpc>
              <a:spcBef>
                <a:spcPts val="0"/>
              </a:spcBef>
              <a:buClr>
                <a:srgbClr val="0C0C0C"/>
              </a:buClr>
              <a:buFont typeface="Calibri"/>
              <a:buChar char="●"/>
            </a:pPr>
            <a:r>
              <a:rPr lang="en-AU" sz="18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Retrain the model with new data and automate this process to generate a weekly sales demand forecast report that will be distribute to Stakeholders identified for decision making.</a:t>
            </a:r>
            <a:endParaRPr sz="18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0000FF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16</a:t>
            </a:fld>
            <a:endParaRPr dirty="0"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326" y="4788945"/>
            <a:ext cx="5134274" cy="1443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29D911B-7382-4E8E-8704-6AB09CCF1F7C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D0C5A97-B172-4824-B9CA-7AD96E52B47E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E9B35A0-7640-484C-B6EA-CE6BDE0950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3C9C850-B7B1-42C2-BCD4-FBD3B8E719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1F5291B-35C5-4637-84F3-03009B9A262D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1BA0E60-CC65-431A-BF4A-370C2B699306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B3379-7BEE-4052-8950-9627B577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1D1FFF"/>
                </a:solidFill>
                <a:latin typeface="Roboto"/>
                <a:ea typeface="Roboto"/>
                <a:sym typeface="Roboto"/>
              </a:rPr>
              <a:t>References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20A5A-C2F4-49C1-B13C-2D23E4075BE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39788" y="2043436"/>
            <a:ext cx="9960607" cy="3684588"/>
          </a:xfrm>
        </p:spPr>
        <p:txBody>
          <a:bodyPr/>
          <a:lstStyle/>
          <a:p>
            <a:r>
              <a:rPr lang="en-AU" sz="1800" dirty="0">
                <a:latin typeface="Roboto" panose="020B0604020202020204" charset="0"/>
                <a:ea typeface="Roboto" panose="020B0604020202020204" charset="0"/>
              </a:rPr>
              <a:t>Rob J Hyndman, “Forecasting Principles and Practice” </a:t>
            </a:r>
            <a:r>
              <a:rPr lang="en-AU" sz="1800" dirty="0">
                <a:latin typeface="Roboto" panose="020B0604020202020204" charset="0"/>
                <a:ea typeface="Roboto" panose="020B0604020202020204" charset="0"/>
                <a:hlinkClick r:id="rId2"/>
              </a:rPr>
              <a:t>https://otexts.com/fpp2/</a:t>
            </a:r>
            <a:endParaRPr lang="en-AU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GB" sz="1800" dirty="0">
                <a:latin typeface="Roboto" panose="020B0604020202020204" charset="0"/>
                <a:ea typeface="Roboto" panose="020B0604020202020204" charset="0"/>
              </a:rPr>
              <a:t>ARIMA Model – Complete Guide to Time Series Forecasting in Python” </a:t>
            </a:r>
            <a:r>
              <a:rPr lang="en-GB" sz="1800" dirty="0">
                <a:latin typeface="Roboto" panose="020B0604020202020204" charset="0"/>
                <a:ea typeface="Roboto" panose="020B0604020202020204" charset="0"/>
                <a:hlinkClick r:id="rId3"/>
              </a:rPr>
              <a:t>https://www.machinelearningplus.com/time-series/arima-model-time-series-forecasting-python/</a:t>
            </a:r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GB" sz="1800" dirty="0">
                <a:latin typeface="Roboto" panose="020B0604020202020204" charset="0"/>
                <a:ea typeface="Roboto" panose="020B0604020202020204" charset="0"/>
              </a:rPr>
              <a:t>Jason Brownlee. “What Is Time Series Forecasting?” Machine Learning Mastery. Aug 15, 2020. </a:t>
            </a:r>
            <a:r>
              <a:rPr lang="en-GB" sz="1800" dirty="0">
                <a:latin typeface="Roboto" panose="020B0604020202020204" charset="0"/>
                <a:ea typeface="Roboto" panose="020B0604020202020204" charset="0"/>
                <a:hlinkClick r:id="rId4"/>
              </a:rPr>
              <a:t>https://machinelearningmastery.com/time-series-forecasting/</a:t>
            </a:r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r>
              <a:rPr lang="en-GB" sz="1800" dirty="0">
                <a:latin typeface="Roboto" panose="020B0604020202020204" charset="0"/>
                <a:ea typeface="Roboto" panose="020B0604020202020204" charset="0"/>
              </a:rPr>
              <a:t>Andrej </a:t>
            </a:r>
            <a:r>
              <a:rPr lang="en-GB" sz="1800" dirty="0" err="1">
                <a:latin typeface="Roboto" panose="020B0604020202020204" charset="0"/>
                <a:ea typeface="Roboto" panose="020B0604020202020204" charset="0"/>
              </a:rPr>
              <a:t>Baranovskij</a:t>
            </a:r>
            <a:r>
              <a:rPr lang="en-GB" sz="1800" dirty="0">
                <a:latin typeface="Roboto" panose="020B0604020202020204" charset="0"/>
                <a:ea typeface="Roboto" panose="020B0604020202020204" charset="0"/>
              </a:rPr>
              <a:t>, “Forecast Model Tuning with Additional Regressors in Prophet” Jul 16, 2020. </a:t>
            </a:r>
            <a:r>
              <a:rPr lang="en-GB" sz="1800" dirty="0">
                <a:latin typeface="Roboto" panose="020B0604020202020204" charset="0"/>
                <a:ea typeface="Roboto" panose="020B0604020202020204" charset="0"/>
                <a:hlinkClick r:id="rId5"/>
              </a:rPr>
              <a:t>https://towardsdatascience.com/forecast-model-tuning-with-additional-regressors-in-prophet-ffcbf1777dda</a:t>
            </a:r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pPr marL="114300" indent="0">
              <a:buNone/>
            </a:pPr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endParaRPr lang="en-GB" sz="1800" dirty="0">
              <a:latin typeface="Roboto" panose="020B0604020202020204" charset="0"/>
              <a:ea typeface="Roboto" panose="020B0604020202020204" charset="0"/>
            </a:endParaRPr>
          </a:p>
          <a:p>
            <a:endParaRPr lang="en-GB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5528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38874-506A-4CA0-A853-BA34820264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18</a:t>
            </a:fld>
            <a:endParaRPr lang="en-AU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85BE1C-C09E-47C9-9FC2-6BB9D4E4DA22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20C6FF0-93AE-40A9-B1BA-18B96266746E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5424F4B-C32A-4270-A787-F683FC506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A234165-E766-4C63-A1A7-7DA3719962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A19038D-10F7-4ED5-9F18-238868C89C3C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2D67B0-B694-43AB-9325-A3650A58E794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611DA4A-27B5-4B6B-9357-1B28F499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028" y="1093569"/>
            <a:ext cx="4089646" cy="4089646"/>
          </a:xfrm>
          <a:prstGeom prst="rect">
            <a:avLst/>
          </a:prstGeom>
        </p:spPr>
      </p:pic>
      <p:pic>
        <p:nvPicPr>
          <p:cNvPr id="17" name="Graphic 16" descr="Scientific Thought outline">
            <a:extLst>
              <a:ext uri="{FF2B5EF4-FFF2-40B4-BE49-F238E27FC236}">
                <a16:creationId xmlns:a16="http://schemas.microsoft.com/office/drawing/2014/main" id="{91533B9A-595D-44F6-9DC1-1E2104A5BC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64280" y="3366856"/>
            <a:ext cx="1118586" cy="11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83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>
            <a:spLocks noGrp="1"/>
          </p:cNvSpPr>
          <p:nvPr>
            <p:ph type="title"/>
          </p:nvPr>
        </p:nvSpPr>
        <p:spPr>
          <a:xfrm>
            <a:off x="838200" y="302065"/>
            <a:ext cx="10515600" cy="1022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BADD"/>
              </a:buClr>
              <a:buSzPts val="4400"/>
              <a:buFont typeface="Calibri"/>
              <a:buNone/>
            </a:pPr>
            <a:r>
              <a:rPr lang="en-AU" dirty="0">
                <a:latin typeface="Roboto"/>
                <a:ea typeface="Roboto"/>
                <a:cs typeface="Roboto"/>
                <a:sym typeface="Roboto"/>
              </a:rPr>
              <a:t>Agenda</a:t>
            </a:r>
          </a:p>
        </p:txBody>
      </p:sp>
      <p:sp>
        <p:nvSpPr>
          <p:cNvPr id="175" name="Google Shape;175;p28"/>
          <p:cNvSpPr txBox="1">
            <a:spLocks noGrp="1"/>
          </p:cNvSpPr>
          <p:nvPr>
            <p:ph type="body" idx="1"/>
          </p:nvPr>
        </p:nvSpPr>
        <p:spPr>
          <a:xfrm>
            <a:off x="838200" y="1688144"/>
            <a:ext cx="10515600" cy="4606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AutoNum type="arabicPeriod"/>
            </a:pPr>
            <a:r>
              <a:rPr lang="en-GB" sz="2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BIO</a:t>
            </a:r>
          </a:p>
          <a:p>
            <a:pPr marL="558800" indent="-4572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Project Context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Industry / Domain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Problem area / statement</a:t>
            </a:r>
          </a:p>
          <a:p>
            <a:pPr lvl="1" indent="-35560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Stakeholders</a:t>
            </a:r>
          </a:p>
          <a:p>
            <a:pPr marL="558800" indent="-457200"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Data &amp; Design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Source</a:t>
            </a:r>
          </a:p>
          <a:p>
            <a:pPr marL="914400" lvl="1" indent="-355600" algn="l" rtl="0">
              <a:spcBef>
                <a:spcPts val="0"/>
              </a:spcBef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exploration, analysis and visualisation </a:t>
            </a:r>
          </a:p>
          <a:p>
            <a:pPr marL="914400" lvl="1" indent="-355600" algn="l" rtl="0">
              <a:spcBef>
                <a:spcPts val="0"/>
              </a:spcBef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Overall flow used</a:t>
            </a:r>
          </a:p>
          <a:p>
            <a:pPr marL="558800" indent="-457200"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GB" sz="20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Deliver</a:t>
            </a:r>
          </a:p>
          <a:p>
            <a:pPr marL="914400" lvl="1" indent="-355600" algn="l" rtl="0">
              <a:spcBef>
                <a:spcPts val="0"/>
              </a:spcBef>
              <a:buClr>
                <a:schemeClr val="dk1"/>
              </a:buClr>
              <a:buSzPts val="2000"/>
              <a:buFont typeface="Roboto"/>
              <a:buChar char="○"/>
            </a:pPr>
            <a:r>
              <a:rPr lang="en-GB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 models</a:t>
            </a:r>
          </a:p>
          <a:p>
            <a:pPr marL="914400" lvl="1" indent="-355600">
              <a:spcBef>
                <a:spcPts val="0"/>
              </a:spcBef>
              <a:buSzPts val="2000"/>
              <a:buFont typeface="Roboto"/>
              <a:buChar char="○"/>
            </a:pPr>
            <a:r>
              <a:rPr lang="en-GB" sz="2000" dirty="0">
                <a:latin typeface="Roboto"/>
                <a:ea typeface="Roboto"/>
                <a:sym typeface="Roboto"/>
              </a:rPr>
              <a:t>Model Evaluation</a:t>
            </a:r>
          </a:p>
          <a:p>
            <a:pPr marL="558800" indent="-457200">
              <a:spcAft>
                <a:spcPts val="60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lang="en-AU" sz="2000" b="1" dirty="0">
                <a:solidFill>
                  <a:srgbClr val="000000"/>
                </a:solidFill>
                <a:latin typeface="Roboto"/>
                <a:ea typeface="Roboto"/>
                <a:sym typeface="Roboto"/>
              </a:rPr>
              <a:t>Conclusions and next steps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F6A855E-D5B3-4BDD-8856-9299F1C2F6A8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E9D9799-B1A0-45A8-AC77-885E333B222F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2BA114D5-19F4-40E8-931C-6B0ACD508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6BA9E757-08C7-4E88-A66D-E0DCEF02E1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E05FC35D-F6A1-4091-A80F-5C95643F7653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C3413D7-45AB-454F-A501-1F39B6E0A964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3F6300B-83BE-4D43-A7DE-C1801CA1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90709"/>
          </a:xfrm>
        </p:spPr>
        <p:txBody>
          <a:bodyPr/>
          <a:lstStyle/>
          <a:p>
            <a:r>
              <a:rPr lang="en-AU" dirty="0"/>
              <a:t>Biography</a:t>
            </a:r>
          </a:p>
        </p:txBody>
      </p:sp>
      <p:sp>
        <p:nvSpPr>
          <p:cNvPr id="187" name="Google Shape;187;p30"/>
          <p:cNvSpPr txBox="1">
            <a:spLocks noGrp="1"/>
          </p:cNvSpPr>
          <p:nvPr>
            <p:ph type="body" idx="1"/>
          </p:nvPr>
        </p:nvSpPr>
        <p:spPr>
          <a:xfrm>
            <a:off x="838200" y="1077995"/>
            <a:ext cx="10515600" cy="5414880"/>
          </a:xfrm>
          <a:prstGeom prst="rect">
            <a:avLst/>
          </a:prstGeom>
        </p:spPr>
        <p:txBody>
          <a:bodyPr spcFirstLastPara="1" wrap="square" lIns="45675" tIns="45675" rIns="45675" bIns="4567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en-GB" sz="2000" b="1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Education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Bachelor of Industrial Engineer 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Diploma of Database Design and Development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Project Management Certificate Program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endParaRPr lang="en-GB" sz="20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en-GB" sz="2000" b="1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Professional experience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Service Analyst – Woolworths Group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Technology Services Coordinator – Sydney Airport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endParaRPr lang="en-GB" sz="20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en-GB" sz="2000" b="1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Data science learnings and experience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Data Science &amp; AI Certificate - Current</a:t>
            </a:r>
          </a:p>
          <a:p>
            <a:pPr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Python for Data Analytics </a:t>
            </a: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endParaRPr lang="en-GB" sz="2000" dirty="0">
              <a:solidFill>
                <a:srgbClr val="0C0C0C"/>
              </a:solidFill>
              <a:latin typeface="Roboto" panose="020B0604020202020204" charset="0"/>
              <a:ea typeface="Roboto" panose="020B0604020202020204" charset="0"/>
            </a:endParaRPr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None/>
            </a:pPr>
            <a:r>
              <a:rPr lang="en-GB" sz="2000" b="1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Relevance to the project</a:t>
            </a:r>
          </a:p>
          <a:p>
            <a:pPr lvl="0">
              <a:spcBef>
                <a:spcPts val="0"/>
              </a:spcBef>
              <a:buClr>
                <a:srgbClr val="0C0C0C"/>
              </a:buClr>
            </a:pPr>
            <a:r>
              <a:rPr lang="en-GB" sz="2000" dirty="0">
                <a:solidFill>
                  <a:srgbClr val="0C0C0C"/>
                </a:solidFill>
                <a:latin typeface="Roboto" panose="020B0604020202020204" charset="0"/>
                <a:ea typeface="Roboto" panose="020B0604020202020204" charset="0"/>
              </a:rPr>
              <a:t>Experience in the retail Industry</a:t>
            </a: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36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71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GB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45675" tIns="45675" rIns="45675" bIns="456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AU" smtClean="0"/>
              <a:t>3</a:t>
            </a:fld>
            <a:endParaRPr lang="en-AU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4027921-A217-420E-9032-314849F17CAB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51C3572-3508-41FB-A89C-E1875CCBF07A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C7B6B54B-238E-40F0-83E3-6C7D0F107B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54435703-5AB4-47C2-AC6F-FE3F322448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B4A0C32-6A2C-4FD5-859E-1803085DF09C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A560AB4-F2F3-454C-82E5-1D2552889AFA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1065150" y="110544"/>
            <a:ext cx="10515600" cy="1115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dirty="0">
                <a:latin typeface="Roboto"/>
                <a:ea typeface="Roboto"/>
                <a:cs typeface="Roboto"/>
                <a:sym typeface="Roboto"/>
              </a:rPr>
              <a:t>Project Context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611250" y="942606"/>
            <a:ext cx="11202378" cy="57788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AU" dirty="0">
                <a:solidFill>
                  <a:srgbClr val="000058"/>
                </a:solidFill>
                <a:latin typeface="Roboto"/>
                <a:ea typeface="Roboto"/>
                <a:sym typeface="Arial"/>
              </a:rPr>
              <a:t>Background</a:t>
            </a:r>
            <a:endParaRPr dirty="0">
              <a:solidFill>
                <a:srgbClr val="000058"/>
              </a:solidFill>
              <a:latin typeface="Roboto"/>
              <a:ea typeface="Roboto"/>
              <a:sym typeface="Arial"/>
            </a:endParaRPr>
          </a:p>
          <a:p>
            <a:pPr marL="285750" indent="-285750"/>
            <a:r>
              <a:rPr lang="en-AU" sz="2000" dirty="0">
                <a:latin typeface="Roboto" panose="020B0604020202020204" charset="0"/>
                <a:ea typeface="Roboto" panose="020B0604020202020204" charset="0"/>
                <a:cs typeface="Arial"/>
              </a:rPr>
              <a:t>In retail, margins are thin, and competition is fierce. Every decision affects current and feature performance.</a:t>
            </a:r>
          </a:p>
          <a:p>
            <a:pPr marL="285750" indent="-285750"/>
            <a:r>
              <a:rPr lang="en-AU" sz="2000" dirty="0">
                <a:latin typeface="Roboto" panose="020B0604020202020204" charset="0"/>
                <a:ea typeface="Roboto" panose="020B0604020202020204" charset="0"/>
                <a:cs typeface="Arial"/>
              </a:rPr>
              <a:t>Demand forecasting to improve customer service, productivity and stay ahead of competitors.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4</a:t>
            </a:fld>
            <a:endParaRPr/>
          </a:p>
        </p:txBody>
      </p:sp>
      <p:cxnSp>
        <p:nvCxnSpPr>
          <p:cNvPr id="5" name="Google Shape;138;p22">
            <a:extLst>
              <a:ext uri="{FF2B5EF4-FFF2-40B4-BE49-F238E27FC236}">
                <a16:creationId xmlns:a16="http://schemas.microsoft.com/office/drawing/2014/main" id="{753B2B81-0D70-41F9-ADE0-62421CBDBCB1}"/>
              </a:ext>
            </a:extLst>
          </p:cNvPr>
          <p:cNvCxnSpPr/>
          <p:nvPr/>
        </p:nvCxnSpPr>
        <p:spPr>
          <a:xfrm>
            <a:off x="690175" y="1448661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FF4600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258CCD2-D5C6-4672-8380-85ABF94F2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635" y="2883487"/>
            <a:ext cx="7455474" cy="378998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DF4B78-840A-4C09-8A93-B824443156B2}"/>
              </a:ext>
            </a:extLst>
          </p:cNvPr>
          <p:cNvSpPr/>
          <p:nvPr/>
        </p:nvSpPr>
        <p:spPr>
          <a:xfrm>
            <a:off x="971968" y="2822687"/>
            <a:ext cx="2401547" cy="974594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Forecasting: </a:t>
            </a:r>
            <a:r>
              <a:rPr lang="en-GB" sz="1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much of a product customers will want to purchase during time period according to historic information.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511A4D9-7749-4855-BA93-6667533AAE2F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C400129-0BF0-4447-AB44-366BE73AEB68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0403FFE-7DFF-4580-8411-CE419E0B5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9B65DA6-122F-4ABD-93F2-74A5A959BC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D48A9D5-E0BD-4B98-9401-857D663DF31F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CA3F50-EBAE-4512-AA46-DB4A0FF4962A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358E7D-0297-442F-A324-B0489DC714AE}"/>
              </a:ext>
            </a:extLst>
          </p:cNvPr>
          <p:cNvSpPr txBox="1"/>
          <p:nvPr/>
        </p:nvSpPr>
        <p:spPr>
          <a:xfrm>
            <a:off x="5437232" y="2785226"/>
            <a:ext cx="4811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>
                <a:solidFill>
                  <a:srgbClr val="499175"/>
                </a:solidFill>
              </a:rPr>
              <a:t>Leverage Machine Learning for Demand Forecasting</a:t>
            </a:r>
          </a:p>
        </p:txBody>
      </p:sp>
    </p:spTree>
    <p:extLst>
      <p:ext uri="{BB962C8B-B14F-4D97-AF65-F5344CB8AC3E}">
        <p14:creationId xmlns:p14="http://schemas.microsoft.com/office/powerpoint/2010/main" val="2624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1065150" y="110544"/>
            <a:ext cx="10515600" cy="111586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3600" dirty="0">
                <a:latin typeface="Roboto"/>
                <a:ea typeface="Roboto"/>
                <a:cs typeface="Roboto"/>
                <a:sym typeface="Roboto"/>
              </a:rPr>
              <a:t>Project Context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573295" y="945428"/>
            <a:ext cx="11202378" cy="55702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r>
              <a:rPr lang="en-AU" dirty="0">
                <a:solidFill>
                  <a:srgbClr val="000058"/>
                </a:solidFill>
                <a:latin typeface="Roboto"/>
                <a:ea typeface="Roboto"/>
                <a:sym typeface="Roboto"/>
              </a:rPr>
              <a:t>Problem areas to solve with demand forecasting</a:t>
            </a: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285750" indent="-285750">
              <a:lnSpc>
                <a:spcPct val="115000"/>
              </a:lnSpc>
              <a:spcBef>
                <a:spcPts val="0"/>
              </a:spcBef>
            </a:pPr>
            <a:endParaRPr lang="en-AU" sz="1600" dirty="0">
              <a:latin typeface="Arial"/>
              <a:cs typeface="Arial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AU" dirty="0">
              <a:solidFill>
                <a:srgbClr val="000058"/>
              </a:solidFill>
              <a:latin typeface="Roboto"/>
              <a:ea typeface="Roboto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AU" sz="1800" dirty="0">
              <a:solidFill>
                <a:srgbClr val="000058"/>
              </a:solidFill>
              <a:latin typeface="Roboto"/>
              <a:ea typeface="Roboto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GB" b="1" dirty="0">
              <a:solidFill>
                <a:srgbClr val="000058"/>
              </a:solidFill>
              <a:latin typeface="Roboto"/>
              <a:ea typeface="Roboto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GB" sz="2000" dirty="0">
              <a:latin typeface="Roboto" panose="020B0604020202020204" charset="0"/>
              <a:ea typeface="Roboto" panose="020B0604020202020204" charset="0"/>
              <a:cs typeface="Arial"/>
              <a:sym typeface="Roboto"/>
            </a:endParaRPr>
          </a:p>
          <a:p>
            <a:pPr marL="0" indent="0">
              <a:lnSpc>
                <a:spcPct val="115000"/>
              </a:lnSpc>
              <a:spcBef>
                <a:spcPts val="0"/>
              </a:spcBef>
              <a:buNone/>
            </a:pPr>
            <a:endParaRPr lang="en-GB" sz="2000" dirty="0">
              <a:latin typeface="Roboto" panose="020B0604020202020204" charset="0"/>
              <a:ea typeface="Roboto" panose="020B0604020202020204" charset="0"/>
              <a:cs typeface="Arial"/>
              <a:sym typeface="Roboto"/>
            </a:endParaRPr>
          </a:p>
        </p:txBody>
      </p:sp>
      <p:sp>
        <p:nvSpPr>
          <p:cNvPr id="197" name="Google Shape;19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5</a:t>
            </a:fld>
            <a:endParaRPr dirty="0"/>
          </a:p>
        </p:txBody>
      </p:sp>
      <p:cxnSp>
        <p:nvCxnSpPr>
          <p:cNvPr id="5" name="Google Shape;138;p22">
            <a:extLst>
              <a:ext uri="{FF2B5EF4-FFF2-40B4-BE49-F238E27FC236}">
                <a16:creationId xmlns:a16="http://schemas.microsoft.com/office/drawing/2014/main" id="{753B2B81-0D70-41F9-ADE0-62421CBDBCB1}"/>
              </a:ext>
            </a:extLst>
          </p:cNvPr>
          <p:cNvCxnSpPr/>
          <p:nvPr/>
        </p:nvCxnSpPr>
        <p:spPr>
          <a:xfrm>
            <a:off x="663057" y="1419975"/>
            <a:ext cx="6156352" cy="20286"/>
          </a:xfrm>
          <a:prstGeom prst="straightConnector1">
            <a:avLst/>
          </a:prstGeom>
          <a:noFill/>
          <a:ln w="28575" cap="flat" cmpd="sng">
            <a:solidFill>
              <a:srgbClr val="FF4600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A2FA1531-2B89-42A6-87DF-F5255B2DC67D}"/>
              </a:ext>
            </a:extLst>
          </p:cNvPr>
          <p:cNvGrpSpPr/>
          <p:nvPr/>
        </p:nvGrpSpPr>
        <p:grpSpPr>
          <a:xfrm>
            <a:off x="663057" y="1552522"/>
            <a:ext cx="10153800" cy="1891957"/>
            <a:chOff x="723325" y="1941868"/>
            <a:chExt cx="10038090" cy="18602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85DF2E-595A-4898-B4F8-4D54520F5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7425" y="2272024"/>
              <a:ext cx="1393990" cy="1177241"/>
            </a:xfrm>
            <a:prstGeom prst="rect">
              <a:avLst/>
            </a:prstGeom>
          </p:spPr>
        </p:pic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95B1FDE-B289-406A-BE36-A132B6F927F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67480135"/>
                </p:ext>
              </p:extLst>
            </p:nvPr>
          </p:nvGraphicFramePr>
          <p:xfrm>
            <a:off x="723325" y="1941868"/>
            <a:ext cx="8581314" cy="186023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659B113-5831-4BAD-ABA0-DE3BCB10EF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378681"/>
              </p:ext>
            </p:extLst>
          </p:nvPr>
        </p:nvGraphicFramePr>
        <p:xfrm>
          <a:off x="713277" y="3628558"/>
          <a:ext cx="8680230" cy="95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5E6156CA-FCA1-4358-8E24-94014680D8A0}"/>
              </a:ext>
            </a:extLst>
          </p:cNvPr>
          <p:cNvGrpSpPr/>
          <p:nvPr/>
        </p:nvGrpSpPr>
        <p:grpSpPr>
          <a:xfrm>
            <a:off x="618635" y="4709964"/>
            <a:ext cx="9049400" cy="693910"/>
            <a:chOff x="618634" y="5526709"/>
            <a:chExt cx="10188291" cy="69391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6ECB515-CA26-4306-854C-8C95C11E55FA}"/>
                </a:ext>
              </a:extLst>
            </p:cNvPr>
            <p:cNvSpPr/>
            <p:nvPr/>
          </p:nvSpPr>
          <p:spPr>
            <a:xfrm>
              <a:off x="618634" y="5586161"/>
              <a:ext cx="10188291" cy="5868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7" name="Graphic 16" descr="Group brainstorm outline">
              <a:extLst>
                <a:ext uri="{FF2B5EF4-FFF2-40B4-BE49-F238E27FC236}">
                  <a16:creationId xmlns:a16="http://schemas.microsoft.com/office/drawing/2014/main" id="{5FCB1B75-1D20-41F9-AC7B-4FB0F0E16B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18634" y="5526709"/>
              <a:ext cx="693910" cy="69391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01D759-34C9-4031-B0B2-2A46421770CF}"/>
                </a:ext>
              </a:extLst>
            </p:cNvPr>
            <p:cNvSpPr txBox="1"/>
            <p:nvPr/>
          </p:nvSpPr>
          <p:spPr>
            <a:xfrm>
              <a:off x="1252571" y="5553343"/>
              <a:ext cx="95040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b="1" dirty="0">
                  <a:solidFill>
                    <a:srgbClr val="000058"/>
                  </a:solidFill>
                  <a:latin typeface="Roboto"/>
                  <a:ea typeface="Roboto"/>
                  <a:sym typeface="Roboto"/>
                </a:rPr>
                <a:t>Business Question: </a:t>
              </a:r>
              <a:r>
                <a:rPr lang="en-AU" sz="1800" dirty="0">
                  <a:latin typeface="Roboto" panose="020B0604020202020204" charset="0"/>
                  <a:ea typeface="Roboto" panose="020B0604020202020204" charset="0"/>
                  <a:cs typeface="Arial" panose="020B0604020202020204" pitchFamily="34" charset="0"/>
                  <a:sym typeface="Roboto"/>
                </a:rPr>
                <a:t>Can we create a machine leaning model to predict sales demand for the next three months that can help to solve the three problem areas?</a:t>
              </a:r>
              <a:endParaRPr lang="en-AU" sz="18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279C828-5300-4972-A923-B45FA1DD15EA}"/>
              </a:ext>
            </a:extLst>
          </p:cNvPr>
          <p:cNvGrpSpPr/>
          <p:nvPr/>
        </p:nvGrpSpPr>
        <p:grpSpPr>
          <a:xfrm>
            <a:off x="627513" y="5623290"/>
            <a:ext cx="9049147" cy="677426"/>
            <a:chOff x="618634" y="5586161"/>
            <a:chExt cx="10188291" cy="657311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2EF5459-BCEA-4F54-BD79-FADD3FBC8A8A}"/>
                </a:ext>
              </a:extLst>
            </p:cNvPr>
            <p:cNvSpPr/>
            <p:nvPr/>
          </p:nvSpPr>
          <p:spPr>
            <a:xfrm>
              <a:off x="618634" y="5586161"/>
              <a:ext cx="10188291" cy="5868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1AC558D-0633-4337-8D74-8CD87FEE5DDD}"/>
                </a:ext>
              </a:extLst>
            </p:cNvPr>
            <p:cNvSpPr txBox="1"/>
            <p:nvPr/>
          </p:nvSpPr>
          <p:spPr>
            <a:xfrm>
              <a:off x="1262567" y="5616334"/>
              <a:ext cx="9494380" cy="627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800" b="1" dirty="0">
                  <a:solidFill>
                    <a:srgbClr val="000058"/>
                  </a:solidFill>
                  <a:latin typeface="Roboto"/>
                  <a:ea typeface="Roboto"/>
                  <a:sym typeface="Roboto"/>
                </a:rPr>
                <a:t>Data Question: </a:t>
              </a:r>
              <a:r>
                <a:rPr lang="en-AU" sz="1800" dirty="0">
                  <a:latin typeface="Roboto" panose="020B0604020202020204" charset="0"/>
                  <a:ea typeface="Roboto" panose="020B0604020202020204" charset="0"/>
                  <a:cs typeface="Arial" panose="020B0604020202020204" pitchFamily="34" charset="0"/>
                  <a:sym typeface="Roboto"/>
                </a:rPr>
                <a:t>By using historical data, can we predict sales demand for the next three months ?</a:t>
              </a:r>
              <a:endParaRPr lang="en-AU" sz="1800" dirty="0"/>
            </a:p>
          </p:txBody>
        </p:sp>
      </p:grpSp>
      <p:pic>
        <p:nvPicPr>
          <p:cNvPr id="28" name="Graphic 27" descr="Statistics outline">
            <a:extLst>
              <a:ext uri="{FF2B5EF4-FFF2-40B4-BE49-F238E27FC236}">
                <a16:creationId xmlns:a16="http://schemas.microsoft.com/office/drawing/2014/main" id="{72291302-E40B-4DB0-9F9D-A5F8F6B255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789" y="5591100"/>
            <a:ext cx="622478" cy="62247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2B639F0B-2BF9-4A2B-85D4-6C9DC1B774E3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366B56B-5D4A-4DFF-8173-6309AFDFDD32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AF77E83-B08C-4B54-B2BF-08864A549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F8D0AAB-4C1B-4D18-ACDD-0CFD9F547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83BE972-D4F0-4E8A-9C54-C6C2975BB9C4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486416-BE00-427E-9BED-A94F228D178D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458373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2B140-4E8D-4163-BD90-4A10E8CBD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AU" dirty="0"/>
              <a:t>What is Time Series?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8CB8-3E8B-4347-ACCC-853B3E7EA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130" y="1211291"/>
            <a:ext cx="10691649" cy="5179000"/>
          </a:xfrm>
        </p:spPr>
        <p:txBody>
          <a:bodyPr/>
          <a:lstStyle/>
          <a:p>
            <a:pPr marL="114300" indent="0">
              <a:buNone/>
            </a:pPr>
            <a:r>
              <a:rPr lang="en-GB" sz="2000" dirty="0">
                <a:latin typeface="Roboto" panose="020B0604020202020204" charset="0"/>
                <a:ea typeface="Roboto" panose="020B0604020202020204" charset="0"/>
              </a:rPr>
              <a:t>A time series is a sequence of observations taken sequentially in time. The goal is to predict future, based on the past observational data.</a:t>
            </a:r>
          </a:p>
          <a:p>
            <a:pPr marL="114300" indent="0">
              <a:buNone/>
            </a:pPr>
            <a:r>
              <a:rPr lang="en-AU" sz="2000" b="1" dirty="0">
                <a:latin typeface="Roboto" panose="020B0604020202020204" charset="0"/>
                <a:ea typeface="Roboto" panose="020B0604020202020204" charset="0"/>
              </a:rPr>
              <a:t>Characteristics of time series:</a:t>
            </a:r>
          </a:p>
          <a:p>
            <a:pPr marL="114300" indent="0">
              <a:buNone/>
            </a:pPr>
            <a:endParaRPr lang="en-AU" sz="2000" b="1" dirty="0">
              <a:latin typeface="Roboto" panose="020B0604020202020204" charset="0"/>
              <a:ea typeface="Roboto" panose="020B0604020202020204" charset="0"/>
            </a:endParaRPr>
          </a:p>
          <a:p>
            <a:pPr marL="114300" indent="0">
              <a:buNone/>
            </a:pPr>
            <a:endParaRPr lang="en-AU" sz="2000" b="1" dirty="0">
              <a:latin typeface="Roboto" panose="020B0604020202020204" charset="0"/>
              <a:ea typeface="Roboto" panose="020B0604020202020204" charset="0"/>
            </a:endParaRPr>
          </a:p>
          <a:p>
            <a:pPr marL="114300" indent="0">
              <a:buNone/>
            </a:pPr>
            <a:endParaRPr lang="en-AU" sz="2000" b="1" dirty="0">
              <a:latin typeface="Roboto" panose="020B0604020202020204" charset="0"/>
              <a:ea typeface="Roboto" panose="020B0604020202020204" charset="0"/>
            </a:endParaRPr>
          </a:p>
          <a:p>
            <a:endParaRPr lang="en-GB" sz="2000" dirty="0">
              <a:latin typeface="Roboto" panose="020B0604020202020204" charset="0"/>
              <a:ea typeface="Roboto" panose="020B0604020202020204" charset="0"/>
              <a:cs typeface="Arial" panose="020B0604020202020204" pitchFamily="34" charset="0"/>
            </a:endParaRPr>
          </a:p>
          <a:p>
            <a:endParaRPr lang="en-GB" sz="2000" dirty="0">
              <a:effectLst/>
              <a:latin typeface="Roboto" panose="020B0604020202020204" charset="0"/>
              <a:ea typeface="Roboto" panose="020B0604020202020204" charset="0"/>
              <a:cs typeface="Arial" panose="020B0604020202020204" pitchFamily="34" charset="0"/>
            </a:endParaRPr>
          </a:p>
          <a:p>
            <a:endParaRPr lang="en-AU" sz="2000" dirty="0">
              <a:effectLst/>
              <a:latin typeface="Roboto" panose="020B0604020202020204" charset="0"/>
              <a:ea typeface="Roboto" panose="020B0604020202020204" charset="0"/>
              <a:cs typeface="Arial" panose="020B0604020202020204" pitchFamily="34" charset="0"/>
            </a:endParaRPr>
          </a:p>
          <a:p>
            <a:endParaRPr lang="en-AU" sz="2000" dirty="0"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AB8F9-65A9-4D36-8D58-ECD121B56E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6</a:t>
            </a:fld>
            <a:endParaRPr lang="en-AU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E32CE00-85A3-42D3-AFA0-8C3D2BBA0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673756"/>
              </p:ext>
            </p:extLst>
          </p:nvPr>
        </p:nvGraphicFramePr>
        <p:xfrm>
          <a:off x="777765" y="2414052"/>
          <a:ext cx="10418378" cy="3520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9454">
                  <a:extLst>
                    <a:ext uri="{9D8B030D-6E8A-4147-A177-3AD203B41FA5}">
                      <a16:colId xmlns:a16="http://schemas.microsoft.com/office/drawing/2014/main" val="386212354"/>
                    </a:ext>
                  </a:extLst>
                </a:gridCol>
                <a:gridCol w="3478924">
                  <a:extLst>
                    <a:ext uri="{9D8B030D-6E8A-4147-A177-3AD203B41FA5}">
                      <a16:colId xmlns:a16="http://schemas.microsoft.com/office/drawing/2014/main" val="1973553498"/>
                    </a:ext>
                  </a:extLst>
                </a:gridCol>
              </a:tblGrid>
              <a:tr h="3471553">
                <a:tc>
                  <a:txBody>
                    <a:bodyPr/>
                    <a:lstStyle/>
                    <a:p>
                      <a:pPr marL="342900" indent="-34290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Seasonality: 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Periodic fluctuations over time.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Trend: 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data Increase or decrease over time.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Noise/residual: 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Unexplained variance/volatility of the time series.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Stationarity: 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Statistical properties do not change over time. </a:t>
                      </a:r>
                    </a:p>
                    <a:p>
                      <a:pPr marL="342900" indent="-342900" algn="l">
                        <a:lnSpc>
                          <a:spcPct val="10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GB" sz="2000" b="1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Autocorrelation: </a:t>
                      </a:r>
                      <a:r>
                        <a:rPr lang="en-GB" sz="2000" b="0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</a:rPr>
                        <a:t>Correlation between a time series and a </a:t>
                      </a:r>
                      <a:r>
                        <a:rPr lang="en-GB" sz="2000" b="0" i="0" u="none" strike="noStrike" cap="none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delayed copy of itself.</a:t>
                      </a:r>
                    </a:p>
                    <a:p>
                      <a:endParaRPr lang="en-AU" sz="2000" b="0" i="0" u="none" strike="noStrike" cap="none" dirty="0">
                        <a:solidFill>
                          <a:schemeClr val="tx1"/>
                        </a:solidFill>
                        <a:latin typeface="Roboto" panose="020B0604020202020204" charset="0"/>
                        <a:ea typeface="Roboto" panose="020B0604020202020204" charset="0"/>
                        <a:cs typeface="+mn-cs"/>
                        <a:sym typeface="Arial"/>
                      </a:endParaRPr>
                    </a:p>
                    <a:p>
                      <a:r>
                        <a:rPr lang="en-AU" sz="2000" b="1" i="0" u="none" strike="noStrike" cap="none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Note: </a:t>
                      </a:r>
                      <a:r>
                        <a:rPr lang="en-AU" sz="2000" b="0" i="0" u="none" strike="noStrike" cap="none" dirty="0">
                          <a:solidFill>
                            <a:schemeClr val="tx1"/>
                          </a:solidFill>
                          <a:latin typeface="Roboto" panose="020B0604020202020204" charset="0"/>
                          <a:ea typeface="Roboto" panose="020B0604020202020204" charset="0"/>
                          <a:cs typeface="+mn-cs"/>
                          <a:sym typeface="Arial"/>
                        </a:rPr>
                        <a:t>Model them well to obtain accurate forecast.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874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3FC12D03-FAB7-4E72-B649-795BED861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910" y="2378540"/>
            <a:ext cx="3613555" cy="3005746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04717B-5048-4278-9435-23F1349401F4}"/>
              </a:ext>
            </a:extLst>
          </p:cNvPr>
          <p:cNvSpPr/>
          <p:nvPr/>
        </p:nvSpPr>
        <p:spPr>
          <a:xfrm>
            <a:off x="859221" y="5575178"/>
            <a:ext cx="5728010" cy="301840"/>
          </a:xfrm>
          <a:prstGeom prst="roundRect">
            <a:avLst/>
          </a:prstGeom>
          <a:noFill/>
          <a:ln w="95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CC4A042-0EC0-49FC-A98F-2EE13C04F80A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D64B8A4-C243-49E3-B844-514421D422A1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F7C6452-59A4-43B3-A02A-AC940C2A75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3B92376-4685-4925-844F-AD8843037A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3B6297-9AAC-47F0-AAA6-8F3A3DCF23B8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5F4918-BBF2-42CE-875E-5CC273FFD3EB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184957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4157-F8C3-4775-A42A-DAD5FB1C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ym typeface="Arial"/>
              </a:rPr>
              <a:t>Overall Process Flow Used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7C328-EF98-4697-B410-39BDD4F5E4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 smtClean="0"/>
              <a:t>7</a:t>
            </a:fld>
            <a:endParaRPr lang="en-AU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1ED50E8-587D-40DA-AFB4-3213341A245A}"/>
              </a:ext>
            </a:extLst>
          </p:cNvPr>
          <p:cNvGrpSpPr/>
          <p:nvPr/>
        </p:nvGrpSpPr>
        <p:grpSpPr>
          <a:xfrm>
            <a:off x="1022887" y="1915333"/>
            <a:ext cx="10146226" cy="3770654"/>
            <a:chOff x="1280341" y="1915333"/>
            <a:chExt cx="10146226" cy="3770654"/>
          </a:xfrm>
        </p:grpSpPr>
        <p:pic>
          <p:nvPicPr>
            <p:cNvPr id="6" name="Graphic 5" descr="Customer review with solid fill">
              <a:extLst>
                <a:ext uri="{FF2B5EF4-FFF2-40B4-BE49-F238E27FC236}">
                  <a16:creationId xmlns:a16="http://schemas.microsoft.com/office/drawing/2014/main" id="{D565A8B7-EE65-4059-902B-362D9436E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16047" y="2691955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Scientist female outline">
              <a:extLst>
                <a:ext uri="{FF2B5EF4-FFF2-40B4-BE49-F238E27FC236}">
                  <a16:creationId xmlns:a16="http://schemas.microsoft.com/office/drawing/2014/main" id="{64A21B05-10C9-40FB-B043-C86F3ECDB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2429060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Blueprint with solid fill">
              <a:extLst>
                <a:ext uri="{FF2B5EF4-FFF2-40B4-BE49-F238E27FC236}">
                  <a16:creationId xmlns:a16="http://schemas.microsoft.com/office/drawing/2014/main" id="{4DBC3CC4-5FB2-4E55-9E5B-0A0EFFDA5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20259" y="2501549"/>
              <a:ext cx="914400" cy="9144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523597-AE76-450D-8024-E4EAF0260852}"/>
                </a:ext>
              </a:extLst>
            </p:cNvPr>
            <p:cNvSpPr txBox="1"/>
            <p:nvPr/>
          </p:nvSpPr>
          <p:spPr>
            <a:xfrm>
              <a:off x="1424310" y="2197523"/>
              <a:ext cx="1570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5">
                      <a:lumMod val="75000"/>
                    </a:schemeClr>
                  </a:solidFill>
                  <a:latin typeface="Roboto" panose="020B0604020202020204" charset="0"/>
                  <a:ea typeface="Roboto" panose="020B0604020202020204" charset="0"/>
                </a:rPr>
                <a:t>Identify Business Question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7E66641-5756-461F-97FE-E4C186BA9EEA}"/>
                </a:ext>
              </a:extLst>
            </p:cNvPr>
            <p:cNvSpPr txBox="1"/>
            <p:nvPr/>
          </p:nvSpPr>
          <p:spPr>
            <a:xfrm>
              <a:off x="7657669" y="2213933"/>
              <a:ext cx="1570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5">
                      <a:lumMod val="75000"/>
                    </a:schemeClr>
                  </a:solidFill>
                  <a:latin typeface="Roboto" panose="020B0604020202020204" charset="0"/>
                  <a:ea typeface="Roboto" panose="020B0604020202020204" charset="0"/>
                </a:rPr>
                <a:t>Build Model and evaluate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D627C0-7BF6-4A52-93ED-1F38FD9BD0B9}"/>
                </a:ext>
              </a:extLst>
            </p:cNvPr>
            <p:cNvGrpSpPr/>
            <p:nvPr/>
          </p:nvGrpSpPr>
          <p:grpSpPr>
            <a:xfrm>
              <a:off x="3263190" y="3979234"/>
              <a:ext cx="1570978" cy="1248908"/>
              <a:chOff x="2565553" y="3888832"/>
              <a:chExt cx="1570978" cy="1248908"/>
            </a:xfrm>
          </p:grpSpPr>
          <p:pic>
            <p:nvPicPr>
              <p:cNvPr id="8" name="Graphic 7" descr="Statistics with solid fill">
                <a:extLst>
                  <a:ext uri="{FF2B5EF4-FFF2-40B4-BE49-F238E27FC236}">
                    <a16:creationId xmlns:a16="http://schemas.microsoft.com/office/drawing/2014/main" id="{74CA2B25-7B90-48C0-B12A-D0965F2A4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65553" y="4223340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7261922-6107-4B28-9473-0C627E6EA9AC}"/>
                  </a:ext>
                </a:extLst>
              </p:cNvPr>
              <p:cNvSpPr txBox="1"/>
              <p:nvPr/>
            </p:nvSpPr>
            <p:spPr>
              <a:xfrm>
                <a:off x="2565553" y="3888832"/>
                <a:ext cx="1570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200" b="1" dirty="0">
                    <a:solidFill>
                      <a:schemeClr val="accent5">
                        <a:lumMod val="75000"/>
                      </a:schemeClr>
                    </a:solidFill>
                    <a:latin typeface="Roboto" panose="020B0604020202020204" charset="0"/>
                    <a:ea typeface="Roboto" panose="020B0604020202020204" charset="0"/>
                  </a:rPr>
                  <a:t>Identify Data Question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F10217-6E12-4DA3-B8BE-C27360EB1805}"/>
                </a:ext>
              </a:extLst>
            </p:cNvPr>
            <p:cNvSpPr txBox="1"/>
            <p:nvPr/>
          </p:nvSpPr>
          <p:spPr>
            <a:xfrm>
              <a:off x="5149704" y="2203749"/>
              <a:ext cx="157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5">
                      <a:lumMod val="75000"/>
                    </a:schemeClr>
                  </a:solidFill>
                  <a:latin typeface="Roboto" panose="020B0604020202020204" charset="0"/>
                  <a:ea typeface="Roboto" panose="020B0604020202020204" charset="0"/>
                </a:rPr>
                <a:t>Explore Data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D15830-450D-4123-B966-186DC13A8E9F}"/>
                </a:ext>
              </a:extLst>
            </p:cNvPr>
            <p:cNvSpPr txBox="1"/>
            <p:nvPr/>
          </p:nvSpPr>
          <p:spPr>
            <a:xfrm>
              <a:off x="9855589" y="4122250"/>
              <a:ext cx="15709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5">
                      <a:lumMod val="75000"/>
                    </a:schemeClr>
                  </a:solidFill>
                  <a:latin typeface="Roboto" panose="020B0604020202020204" charset="0"/>
                  <a:ea typeface="Roboto" panose="020B0604020202020204" charset="0"/>
                </a:rPr>
                <a:t>Implement model and make decisions</a:t>
              </a:r>
            </a:p>
          </p:txBody>
        </p:sp>
        <p:pic>
          <p:nvPicPr>
            <p:cNvPr id="21" name="Graphic 20" descr="Abacus outline">
              <a:extLst>
                <a:ext uri="{FF2B5EF4-FFF2-40B4-BE49-F238E27FC236}">
                  <a16:creationId xmlns:a16="http://schemas.microsoft.com/office/drawing/2014/main" id="{685A1408-992E-4190-91F9-EE0B8C979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086735" y="3343460"/>
              <a:ext cx="914400" cy="914400"/>
            </a:xfrm>
            <a:prstGeom prst="rect">
              <a:avLst/>
            </a:prstGeom>
          </p:spPr>
        </p:pic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FEE69F9A-A8F9-4CDA-9792-951373F77E14}"/>
                </a:ext>
              </a:extLst>
            </p:cNvPr>
            <p:cNvSpPr/>
            <p:nvPr/>
          </p:nvSpPr>
          <p:spPr>
            <a:xfrm rot="2465319">
              <a:off x="2411216" y="3365367"/>
              <a:ext cx="1223898" cy="247806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A71CF243-86FC-4C51-8AB2-95F6AF93EF3E}"/>
                </a:ext>
              </a:extLst>
            </p:cNvPr>
            <p:cNvSpPr/>
            <p:nvPr/>
          </p:nvSpPr>
          <p:spPr>
            <a:xfrm rot="18502852">
              <a:off x="4138321" y="3815828"/>
              <a:ext cx="1236254" cy="25456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6" name="Arrow: Right 25">
              <a:extLst>
                <a:ext uri="{FF2B5EF4-FFF2-40B4-BE49-F238E27FC236}">
                  <a16:creationId xmlns:a16="http://schemas.microsoft.com/office/drawing/2014/main" id="{6ED6DAFE-88CA-44C7-878E-34E029C7F97B}"/>
                </a:ext>
              </a:extLst>
            </p:cNvPr>
            <p:cNvSpPr/>
            <p:nvPr/>
          </p:nvSpPr>
          <p:spPr>
            <a:xfrm rot="2252506">
              <a:off x="8837367" y="3266243"/>
              <a:ext cx="1236254" cy="265362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4DCC3DD-CC9F-4FE8-AE61-45DE8E19F067}"/>
                </a:ext>
              </a:extLst>
            </p:cNvPr>
            <p:cNvSpPr/>
            <p:nvPr/>
          </p:nvSpPr>
          <p:spPr>
            <a:xfrm>
              <a:off x="1280341" y="1915333"/>
              <a:ext cx="10146226" cy="3770654"/>
            </a:xfrm>
            <a:prstGeom prst="roundRect">
              <a:avLst/>
            </a:prstGeom>
            <a:noFill/>
            <a:ln w="1270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34" name="Graphic 33" descr="Tools with solid fill">
              <a:extLst>
                <a:ext uri="{FF2B5EF4-FFF2-40B4-BE49-F238E27FC236}">
                  <a16:creationId xmlns:a16="http://schemas.microsoft.com/office/drawing/2014/main" id="{E6BB3FCA-649F-43D5-B298-BA6DA11EA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21031" y="4237645"/>
              <a:ext cx="914400" cy="914400"/>
            </a:xfrm>
            <a:prstGeom prst="rect">
              <a:avLst/>
            </a:prstGeom>
          </p:spPr>
        </p:pic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B09FCF6B-2411-4C7A-9A65-202D37AD1D04}"/>
                </a:ext>
              </a:extLst>
            </p:cNvPr>
            <p:cNvSpPr/>
            <p:nvPr/>
          </p:nvSpPr>
          <p:spPr>
            <a:xfrm rot="18502852">
              <a:off x="7401794" y="3742163"/>
              <a:ext cx="1072973" cy="263997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80A9C6A7-852A-4D4E-96F0-8DDB18A69155}"/>
                </a:ext>
              </a:extLst>
            </p:cNvPr>
            <p:cNvSpPr/>
            <p:nvPr/>
          </p:nvSpPr>
          <p:spPr>
            <a:xfrm rot="2363565">
              <a:off x="5676120" y="3786579"/>
              <a:ext cx="1086654" cy="256350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510558-3903-4380-9391-53718BC32381}"/>
                </a:ext>
              </a:extLst>
            </p:cNvPr>
            <p:cNvSpPr txBox="1"/>
            <p:nvPr/>
          </p:nvSpPr>
          <p:spPr>
            <a:xfrm>
              <a:off x="6452468" y="5208145"/>
              <a:ext cx="15709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5">
                      <a:lumMod val="75000"/>
                    </a:schemeClr>
                  </a:solidFill>
                  <a:latin typeface="Roboto" panose="020B0604020202020204" charset="0"/>
                  <a:ea typeface="Roboto" panose="020B0604020202020204" charset="0"/>
                </a:rPr>
                <a:t>Feature Engineer</a:t>
              </a: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0A056F72-36E6-4624-91EB-506F2E56E24C}"/>
                </a:ext>
              </a:extLst>
            </p:cNvPr>
            <p:cNvSpPr/>
            <p:nvPr/>
          </p:nvSpPr>
          <p:spPr>
            <a:xfrm rot="10800000">
              <a:off x="6246813" y="2877753"/>
              <a:ext cx="1292578" cy="231886"/>
            </a:xfrm>
            <a:prstGeom prst="rightArrow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721E94C-8EDD-4993-A0FA-79A2DCDACF7F}"/>
              </a:ext>
            </a:extLst>
          </p:cNvPr>
          <p:cNvGrpSpPr/>
          <p:nvPr/>
        </p:nvGrpSpPr>
        <p:grpSpPr>
          <a:xfrm>
            <a:off x="10825428" y="0"/>
            <a:ext cx="1366572" cy="818362"/>
            <a:chOff x="2314890" y="1822250"/>
            <a:chExt cx="8671018" cy="467008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6D0D8A-6B6A-4095-9F21-AEE1937B97F1}"/>
                </a:ext>
              </a:extLst>
            </p:cNvPr>
            <p:cNvGrpSpPr/>
            <p:nvPr/>
          </p:nvGrpSpPr>
          <p:grpSpPr>
            <a:xfrm>
              <a:off x="2314890" y="1822250"/>
              <a:ext cx="8671018" cy="4670082"/>
              <a:chOff x="1760491" y="1553165"/>
              <a:chExt cx="8671018" cy="4670082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A6568A84-B3DC-4DF8-8420-1F61A67C55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805255" y="4075044"/>
                <a:ext cx="1981169" cy="71386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D125E7FA-DC96-410C-863C-435FCC9E99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l="2438" t="17432" r="2438" b="1392"/>
              <a:stretch/>
            </p:blipFill>
            <p:spPr>
              <a:xfrm>
                <a:off x="1760491" y="1553165"/>
                <a:ext cx="8671018" cy="4670082"/>
              </a:xfrm>
              <a:prstGeom prst="rect">
                <a:avLst/>
              </a:prstGeom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FEFCA2B5-6DA9-455A-B4DB-9FA7BD37FA78}"/>
                  </a:ext>
                </a:extLst>
              </p:cNvPr>
              <p:cNvSpPr/>
              <p:nvPr/>
            </p:nvSpPr>
            <p:spPr>
              <a:xfrm>
                <a:off x="1760491" y="5353235"/>
                <a:ext cx="1133629" cy="870012"/>
              </a:xfrm>
              <a:prstGeom prst="rect">
                <a:avLst/>
              </a:prstGeom>
              <a:solidFill>
                <a:srgbClr val="56A6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24FCFC6-919A-4134-9B0A-51141348992F}"/>
                </a:ext>
              </a:extLst>
            </p:cNvPr>
            <p:cNvSpPr/>
            <p:nvPr/>
          </p:nvSpPr>
          <p:spPr>
            <a:xfrm>
              <a:off x="4802819" y="1822250"/>
              <a:ext cx="4154750" cy="362438"/>
            </a:xfrm>
            <a:prstGeom prst="rect">
              <a:avLst/>
            </a:prstGeom>
            <a:solidFill>
              <a:srgbClr val="368B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</p:spTree>
    <p:extLst>
      <p:ext uri="{BB962C8B-B14F-4D97-AF65-F5344CB8AC3E}">
        <p14:creationId xmlns:p14="http://schemas.microsoft.com/office/powerpoint/2010/main" val="286421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C0F87-8E58-4B6D-A8DF-D94C143B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37" y="125121"/>
            <a:ext cx="10515600" cy="1034391"/>
          </a:xfrm>
        </p:spPr>
        <p:txBody>
          <a:bodyPr/>
          <a:lstStyle/>
          <a:p>
            <a:r>
              <a:rPr lang="en-AU" dirty="0">
                <a:sym typeface="Arial"/>
              </a:rPr>
              <a:t>DATA</a:t>
            </a:r>
            <a:endParaRPr lang="en-AU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306906" y="797833"/>
            <a:ext cx="11748262" cy="592361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b="1" dirty="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/>
            <a:r>
              <a:rPr lang="en-AU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Walmart Case Study acquired from Kaggle Forecasting Challenge. </a:t>
            </a:r>
          </a:p>
          <a:p>
            <a:pPr marL="342900"/>
            <a:r>
              <a:rPr lang="en-GB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 contains 5 years of daily sales volumes. </a:t>
            </a:r>
            <a:r>
              <a:rPr lang="en-AU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Predict 3 months.</a:t>
            </a:r>
            <a:endParaRPr lang="en-GB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/>
            <a:endParaRPr lang="en-GB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/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EE126F-4A39-4164-9456-54C72556F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1" y="2216009"/>
            <a:ext cx="1708800" cy="153273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C3246BD3-15C3-46F4-B7E3-8BBA7E6A6D36}"/>
              </a:ext>
            </a:extLst>
          </p:cNvPr>
          <p:cNvGrpSpPr/>
          <p:nvPr/>
        </p:nvGrpSpPr>
        <p:grpSpPr>
          <a:xfrm>
            <a:off x="2333393" y="2707221"/>
            <a:ext cx="9105444" cy="3560414"/>
            <a:chOff x="4885462" y="2575301"/>
            <a:chExt cx="7125994" cy="365312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598A69-A136-4C73-B852-BAE262795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5462" y="2575301"/>
              <a:ext cx="7125994" cy="365312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18DFA7B-EFE7-4DF4-840D-9E404DCAF778}"/>
                </a:ext>
              </a:extLst>
            </p:cNvPr>
            <p:cNvCxnSpPr>
              <a:cxnSpLocks/>
            </p:cNvCxnSpPr>
            <p:nvPr/>
          </p:nvCxnSpPr>
          <p:spPr>
            <a:xfrm>
              <a:off x="5300235" y="3159330"/>
              <a:ext cx="5908009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9FFCD41-AEEF-46D9-94EC-D14F93250A2F}"/>
                </a:ext>
              </a:extLst>
            </p:cNvPr>
            <p:cNvCxnSpPr>
              <a:cxnSpLocks/>
            </p:cNvCxnSpPr>
            <p:nvPr/>
          </p:nvCxnSpPr>
          <p:spPr>
            <a:xfrm>
              <a:off x="11260297" y="3164802"/>
              <a:ext cx="739555" cy="0"/>
            </a:xfrm>
            <a:prstGeom prst="straightConnector1">
              <a:avLst/>
            </a:prstGeom>
            <a:ln w="38100">
              <a:headEnd type="triangle" w="med" len="med"/>
              <a:tailEnd type="triangl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370818-38A6-4BD7-8C75-873B3103164C}"/>
                </a:ext>
              </a:extLst>
            </p:cNvPr>
            <p:cNvSpPr txBox="1"/>
            <p:nvPr/>
          </p:nvSpPr>
          <p:spPr>
            <a:xfrm>
              <a:off x="8200845" y="2840761"/>
              <a:ext cx="10184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 dirty="0">
                  <a:solidFill>
                    <a:schemeClr val="accent4">
                      <a:lumMod val="50000"/>
                    </a:schemeClr>
                  </a:solidFill>
                </a:rPr>
                <a:t>Train Data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2CCAEBC-716B-4794-9FDB-FF0189706C24}"/>
              </a:ext>
            </a:extLst>
          </p:cNvPr>
          <p:cNvSpPr txBox="1"/>
          <p:nvPr/>
        </p:nvSpPr>
        <p:spPr>
          <a:xfrm>
            <a:off x="10416153" y="2842156"/>
            <a:ext cx="1327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b="1" dirty="0">
                <a:solidFill>
                  <a:schemeClr val="accent4">
                    <a:lumMod val="50000"/>
                  </a:schemeClr>
                </a:solidFill>
              </a:rPr>
              <a:t>Test Data</a:t>
            </a:r>
          </a:p>
          <a:p>
            <a:r>
              <a:rPr lang="en-AU" sz="1200" b="1" dirty="0">
                <a:solidFill>
                  <a:schemeClr val="accent4">
                    <a:lumMod val="50000"/>
                  </a:schemeClr>
                </a:solidFill>
              </a:rPr>
              <a:t>Last 3 months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96FD203-1BA9-436D-AD47-169CA0DA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794" y="379427"/>
            <a:ext cx="3096702" cy="222393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7B9E58-4511-4F2E-B299-91128C2A8139}"/>
              </a:ext>
            </a:extLst>
          </p:cNvPr>
          <p:cNvSpPr/>
          <p:nvPr/>
        </p:nvSpPr>
        <p:spPr>
          <a:xfrm>
            <a:off x="2268056" y="2707221"/>
            <a:ext cx="9448624" cy="3560414"/>
          </a:xfrm>
          <a:prstGeom prst="roundRect">
            <a:avLst/>
          </a:prstGeom>
          <a:noFill/>
          <a:ln w="31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>
            <a:spLocks noGrp="1"/>
          </p:cNvSpPr>
          <p:nvPr>
            <p:ph type="title"/>
          </p:nvPr>
        </p:nvSpPr>
        <p:spPr>
          <a:xfrm>
            <a:off x="1114475" y="39500"/>
            <a:ext cx="10515600" cy="1021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AU" sz="4000" dirty="0">
                <a:latin typeface="Roboto"/>
                <a:ea typeface="Roboto"/>
              </a:rPr>
              <a:t>Explore Data</a:t>
            </a:r>
          </a:p>
        </p:txBody>
      </p:sp>
      <p:sp>
        <p:nvSpPr>
          <p:cNvPr id="204" name="Google Shape;204;p32"/>
          <p:cNvSpPr txBox="1">
            <a:spLocks noGrp="1"/>
          </p:cNvSpPr>
          <p:nvPr>
            <p:ph type="body" idx="1"/>
          </p:nvPr>
        </p:nvSpPr>
        <p:spPr>
          <a:xfrm>
            <a:off x="257451" y="1008678"/>
            <a:ext cx="11690709" cy="58015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b="1" dirty="0">
                <a:solidFill>
                  <a:srgbClr val="000058"/>
                </a:solidFill>
                <a:latin typeface="Roboto"/>
                <a:ea typeface="Roboto"/>
                <a:sym typeface="Arial"/>
              </a:rPr>
              <a:t>Analysis of Time series Characteristics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AU" sz="1050" dirty="0">
              <a:solidFill>
                <a:srgbClr val="000058"/>
              </a:solidFill>
              <a:latin typeface="Roboto"/>
              <a:ea typeface="Roboto"/>
              <a:sym typeface="Arial"/>
            </a:endParaRPr>
          </a:p>
          <a:p>
            <a:pPr marL="285750" indent="-285750">
              <a:spcBef>
                <a:spcPts val="0"/>
              </a:spcBef>
            </a:pPr>
            <a:r>
              <a:rPr lang="en-AU" sz="1800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Decomposed results: Weekly, yearly, monthly for seasonal pattern.</a:t>
            </a:r>
          </a:p>
          <a:p>
            <a:pPr marL="285750" indent="-285750">
              <a:spcBef>
                <a:spcPts val="0"/>
              </a:spcBef>
            </a:pPr>
            <a:r>
              <a:rPr lang="en-AU" sz="1800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Sales peak: Jun to July and Dec decrease Sep-November.</a:t>
            </a:r>
          </a:p>
          <a:p>
            <a:pPr marL="285750" indent="-285750">
              <a:spcBef>
                <a:spcPts val="0"/>
              </a:spcBef>
            </a:pPr>
            <a:r>
              <a:rPr lang="en-AU" sz="1800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Sales are slightly increasing over the years.</a:t>
            </a:r>
          </a:p>
          <a:p>
            <a:pPr marL="285750" indent="-285750">
              <a:spcBef>
                <a:spcPts val="0"/>
              </a:spcBef>
            </a:pPr>
            <a:r>
              <a:rPr lang="en-AU" sz="1800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From ACF </a:t>
            </a:r>
            <a:r>
              <a:rPr lang="en-GB" sz="1800" dirty="0">
                <a:solidFill>
                  <a:srgbClr val="000000"/>
                </a:solidFill>
                <a:latin typeface="Roboto"/>
                <a:ea typeface="Roboto"/>
                <a:sym typeface="Arial"/>
              </a:rPr>
              <a:t>seasonal component repeats every 7-time steps.</a:t>
            </a:r>
            <a:endParaRPr lang="en-AU" sz="1800" dirty="0">
              <a:solidFill>
                <a:srgbClr val="000000"/>
              </a:solidFill>
              <a:latin typeface="Roboto"/>
              <a:ea typeface="Roboto"/>
              <a:sym typeface="Arial"/>
            </a:endParaRPr>
          </a:p>
          <a:p>
            <a:pPr marL="285750" indent="-285750">
              <a:spcBef>
                <a:spcPts val="0"/>
              </a:spcBef>
            </a:pPr>
            <a:endParaRPr lang="en-AU" sz="1600" dirty="0">
              <a:solidFill>
                <a:srgbClr val="000058"/>
              </a:solidFill>
              <a:latin typeface="Roboto"/>
              <a:ea typeface="Roboto"/>
              <a:cs typeface="Arial"/>
              <a:sym typeface="Arial"/>
            </a:endParaRPr>
          </a:p>
          <a:p>
            <a:pPr marL="285750" indent="-285750">
              <a:spcBef>
                <a:spcPts val="0"/>
              </a:spcBef>
            </a:pPr>
            <a:endParaRPr lang="en-AU" sz="1600" dirty="0">
              <a:solidFill>
                <a:srgbClr val="000058"/>
              </a:solidFill>
              <a:latin typeface="Roboto"/>
              <a:ea typeface="Roboto"/>
              <a:cs typeface="Arial"/>
              <a:sym typeface="Arial"/>
            </a:endParaRPr>
          </a:p>
          <a:p>
            <a:pPr marL="0" indent="0">
              <a:buNone/>
            </a:pPr>
            <a:endParaRPr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3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AU"/>
              <a:t>9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E9E220-970B-4268-8592-AF5E65D59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053" y="2841213"/>
            <a:ext cx="3374426" cy="30230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682C6A6-52B1-40AA-9447-2B6607A4B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7347" y="1061300"/>
            <a:ext cx="2269706" cy="14960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32BADD-66AC-40EB-8921-5BEF2C3D2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500" y="2698788"/>
            <a:ext cx="2945902" cy="36114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016D6D-5A23-42AF-9469-DB6A40F808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579"/>
          <a:stretch/>
        </p:blipFill>
        <p:spPr>
          <a:xfrm>
            <a:off x="232807" y="2714990"/>
            <a:ext cx="4555686" cy="32754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8FC20-EAB1-403E-903D-CDA4905A872A}"/>
              </a:ext>
            </a:extLst>
          </p:cNvPr>
          <p:cNvSpPr txBox="1"/>
          <p:nvPr/>
        </p:nvSpPr>
        <p:spPr>
          <a:xfrm>
            <a:off x="413139" y="3515558"/>
            <a:ext cx="701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5">
                    <a:lumMod val="75000"/>
                  </a:schemeClr>
                </a:solidFill>
              </a:rPr>
              <a:t>Trend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BD94B-0279-4008-82F7-842254A91527}"/>
              </a:ext>
            </a:extLst>
          </p:cNvPr>
          <p:cNvSpPr txBox="1"/>
          <p:nvPr/>
        </p:nvSpPr>
        <p:spPr>
          <a:xfrm>
            <a:off x="353659" y="4316126"/>
            <a:ext cx="895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5">
                    <a:lumMod val="75000"/>
                  </a:schemeClr>
                </a:solidFill>
              </a:rPr>
              <a:t>Seasonal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44BC4-66A6-4350-AE1B-1CA99AA94217}"/>
              </a:ext>
            </a:extLst>
          </p:cNvPr>
          <p:cNvSpPr txBox="1"/>
          <p:nvPr/>
        </p:nvSpPr>
        <p:spPr>
          <a:xfrm>
            <a:off x="389930" y="5169248"/>
            <a:ext cx="859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>
                <a:solidFill>
                  <a:schemeClr val="accent5">
                    <a:lumMod val="75000"/>
                  </a:schemeClr>
                </a:solidFill>
              </a:rPr>
              <a:t>Residual</a:t>
            </a:r>
          </a:p>
        </p:txBody>
      </p:sp>
    </p:spTree>
    <p:extLst>
      <p:ext uri="{BB962C8B-B14F-4D97-AF65-F5344CB8AC3E}">
        <p14:creationId xmlns:p14="http://schemas.microsoft.com/office/powerpoint/2010/main" val="350965287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991</Words>
  <Application>Microsoft Office PowerPoint</Application>
  <PresentationFormat>Widescreen</PresentationFormat>
  <Paragraphs>193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Cambria</vt:lpstr>
      <vt:lpstr>Roboto</vt:lpstr>
      <vt:lpstr>Calibri</vt:lpstr>
      <vt:lpstr>Custom Design</vt:lpstr>
      <vt:lpstr>PowerPoint Presentation</vt:lpstr>
      <vt:lpstr>Agenda</vt:lpstr>
      <vt:lpstr>Biography</vt:lpstr>
      <vt:lpstr>Project Context</vt:lpstr>
      <vt:lpstr>Project Context</vt:lpstr>
      <vt:lpstr>What is Time Series?</vt:lpstr>
      <vt:lpstr>Overall Process Flow Used</vt:lpstr>
      <vt:lpstr>DATA</vt:lpstr>
      <vt:lpstr>Explore Data</vt:lpstr>
      <vt:lpstr>Models Used for Time Series Forecasting</vt:lpstr>
      <vt:lpstr>Models Used</vt:lpstr>
      <vt:lpstr>Models Used</vt:lpstr>
      <vt:lpstr>Models Used</vt:lpstr>
      <vt:lpstr>Models Used</vt:lpstr>
      <vt:lpstr>Models Evaluation- Metrics</vt:lpstr>
      <vt:lpstr>Conclusions and Next Steps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 Nino Joya</dc:creator>
  <cp:lastModifiedBy>Monica Nino Joya</cp:lastModifiedBy>
  <cp:revision>147</cp:revision>
  <dcterms:modified xsi:type="dcterms:W3CDTF">2021-03-09T08:46:55Z</dcterms:modified>
</cp:coreProperties>
</file>